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338" r:id="rId2"/>
    <p:sldId id="257" r:id="rId3"/>
    <p:sldId id="262" r:id="rId4"/>
    <p:sldId id="308" r:id="rId5"/>
    <p:sldId id="264" r:id="rId6"/>
    <p:sldId id="271" r:id="rId7"/>
    <p:sldId id="273" r:id="rId8"/>
    <p:sldId id="277" r:id="rId9"/>
    <p:sldId id="316" r:id="rId10"/>
    <p:sldId id="315" r:id="rId11"/>
    <p:sldId id="322" r:id="rId12"/>
    <p:sldId id="267" r:id="rId13"/>
    <p:sldId id="313" r:id="rId14"/>
    <p:sldId id="314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E1505-AC0C-496E-AD55-D551F6377225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FC09C-0D81-4BA6-961C-CDA8CE094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5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18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r>
              <a:rPr lang="en-US" altLang="zh-CN" sz="1000" dirty="0"/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160556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23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r>
              <a:rPr lang="en-US" altLang="zh-CN" sz="1000" dirty="0"/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200118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24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r>
              <a:rPr lang="en-US" altLang="zh-CN" sz="1000" dirty="0"/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68144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25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endParaRPr lang="en-US" altLang="zh-CN" sz="1000" dirty="0"/>
          </a:p>
          <a:p>
            <a:pPr lvl="0" eaLnBrk="1" hangingPunct="1">
              <a:lnSpc>
                <a:spcPct val="80000"/>
              </a:lnSpc>
            </a:pPr>
            <a:r>
              <a:rPr lang="en-US" altLang="zh-CN" sz="1000" dirty="0"/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88571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96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0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6.jpe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GIF"/><Relationship Id="rId5" Type="http://schemas.openxmlformats.org/officeDocument/2006/relationships/hyperlink" Target="http://www.glitter-graphics.com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18.m4a"/><Relationship Id="rId7" Type="http://schemas.openxmlformats.org/officeDocument/2006/relationships/image" Target="../media/image25.GIF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24.GIF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23.m4a"/><Relationship Id="rId7" Type="http://schemas.openxmlformats.org/officeDocument/2006/relationships/image" Target="../media/image23.GIF"/><Relationship Id="rId2" Type="http://schemas.microsoft.com/office/2007/relationships/media" Target="../media/media23.m4a"/><Relationship Id="rId1" Type="http://schemas.openxmlformats.org/officeDocument/2006/relationships/tags" Target="../tags/tag14.xml"/><Relationship Id="rId6" Type="http://schemas.openxmlformats.org/officeDocument/2006/relationships/image" Target="../media/image24.GIF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24.m4a"/><Relationship Id="rId7" Type="http://schemas.openxmlformats.org/officeDocument/2006/relationships/image" Target="../media/image23.GIF"/><Relationship Id="rId12" Type="http://schemas.openxmlformats.org/officeDocument/2006/relationships/image" Target="../media/image1.png"/><Relationship Id="rId2" Type="http://schemas.microsoft.com/office/2007/relationships/media" Target="../media/media24.m4a"/><Relationship Id="rId1" Type="http://schemas.openxmlformats.org/officeDocument/2006/relationships/tags" Target="../tags/tag15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25.m4a"/><Relationship Id="rId7" Type="http://schemas.openxmlformats.org/officeDocument/2006/relationships/image" Target="../media/image23.GIF"/><Relationship Id="rId2" Type="http://schemas.microsoft.com/office/2007/relationships/media" Target="../media/media25.m4a"/><Relationship Id="rId1" Type="http://schemas.openxmlformats.org/officeDocument/2006/relationships/tags" Target="../tags/tag16.xml"/><Relationship Id="rId6" Type="http://schemas.openxmlformats.org/officeDocument/2006/relationships/image" Target="../media/image24.GIF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9.jpe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2178051" y="392113"/>
            <a:ext cx="8147978" cy="8309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học xong bài giảng trực tuyến này các em sẽ làm 02 bài 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trắc nghiệm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luận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 Cô gửi cho GVCN</a:t>
            </a:r>
            <a:endParaRPr lang="en-US" alt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187575" y="1438276"/>
            <a:ext cx="8138454" cy="46196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Bài làm nộp trên file word, lưu họ và tên, lớp, mã số học sinh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187575" y="2146301"/>
            <a:ext cx="8138454" cy="46037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Thời gian hạn chót nộp bài: </a:t>
            </a:r>
            <a:r>
              <a:rPr lang="en-US" altLang="en-US" sz="2400" b="1">
                <a:solidFill>
                  <a:srgbClr val="FF0000"/>
                </a:solidFill>
              </a:rPr>
              <a:t>10h sáng thứ 6 ngày 17.4.2020.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187575" y="2771775"/>
            <a:ext cx="8138454" cy="83185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Lưu ý: Giáo viên chỉ nhận Gmail của lớp trưởng tập hợp đầy đủ bài tập của cả lớp, không nhận mail cá nhân riêng.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7575" y="3787655"/>
            <a:ext cx="8138453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chỉ</a:t>
            </a:r>
            <a:r>
              <a:rPr lang="en-US" sz="2000" b="1" dirty="0"/>
              <a:t> Gmail </a:t>
            </a:r>
            <a:r>
              <a:rPr lang="en-US" sz="2000" b="1" dirty="0" err="1"/>
              <a:t>nhận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dirty="0" err="1"/>
              <a:t>Lớp</a:t>
            </a:r>
            <a:r>
              <a:rPr lang="en-US" sz="2000" b="1" dirty="0"/>
              <a:t> </a:t>
            </a:r>
            <a:r>
              <a:rPr lang="en-US" sz="2000" b="1" err="1"/>
              <a:t>học</a:t>
            </a:r>
            <a:r>
              <a:rPr lang="en-US" sz="2000" b="1"/>
              <a:t> </a:t>
            </a:r>
            <a:r>
              <a:rPr lang="en-US" sz="2000" b="1" smtClean="0"/>
              <a:t>Cô Khuyên: s1.c3bhhtphcm@gmail.com</a:t>
            </a:r>
            <a:endParaRPr lang="en-US" sz="2000" b="1" dirty="0"/>
          </a:p>
          <a:p>
            <a:pPr eaLnBrk="1" hangingPunct="1">
              <a:defRPr/>
            </a:pPr>
            <a:r>
              <a:rPr lang="en-US" sz="2000" b="1" smtClean="0"/>
              <a:t>Lớp </a:t>
            </a:r>
            <a:r>
              <a:rPr lang="en-US" sz="2000" b="1" err="1"/>
              <a:t>học</a:t>
            </a:r>
            <a:r>
              <a:rPr lang="en-US" sz="2000" b="1"/>
              <a:t> </a:t>
            </a:r>
            <a:r>
              <a:rPr lang="en-US" sz="2000" b="1" err="1"/>
              <a:t>C</a:t>
            </a:r>
            <a:r>
              <a:rPr lang="en-US" sz="2000" b="1" smtClean="0"/>
              <a:t>ô Cầm: s4.c3bhhtphcm@gmail.com</a:t>
            </a:r>
          </a:p>
          <a:p>
            <a:pPr eaLnBrk="1" hangingPunct="1">
              <a:defRPr/>
            </a:pPr>
            <a:r>
              <a:rPr lang="en-US" sz="2000" b="1" smtClean="0"/>
              <a:t>Lớp học Thầy Hưng: s3.c3bhhtphcm@gmail.com</a:t>
            </a:r>
          </a:p>
          <a:p>
            <a:pPr eaLnBrk="1" hangingPunct="1">
              <a:defRPr/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6180"/>
      </p:ext>
    </p:extLst>
  </p:cSld>
  <p:clrMapOvr>
    <a:masterClrMapping/>
  </p:clrMapOvr>
  <p:transition spd="slow" advTm="11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677334" y="494271"/>
            <a:ext cx="8596668" cy="5547092"/>
          </a:xfrm>
        </p:spPr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24/6- 3/7/1976, 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khoa VI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qh6_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89" y="1161535"/>
            <a:ext cx="6307782" cy="487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Hình Bầu dục 4"/>
          <p:cNvSpPr/>
          <p:nvPr/>
        </p:nvSpPr>
        <p:spPr>
          <a:xfrm>
            <a:off x="1754659" y="1705232"/>
            <a:ext cx="2224217" cy="3534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VI???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5857103" y="6203092"/>
            <a:ext cx="4337221" cy="543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 smtClean="0"/>
              <a:t>Buổi</a:t>
            </a:r>
            <a:r>
              <a:rPr lang="vi-VN" dirty="0" smtClean="0"/>
              <a:t> </a:t>
            </a:r>
            <a:r>
              <a:rPr lang="vi-VN" dirty="0" err="1" smtClean="0"/>
              <a:t>họp</a:t>
            </a:r>
            <a:r>
              <a:rPr lang="vi-VN" dirty="0" smtClean="0"/>
              <a:t> </a:t>
            </a:r>
            <a:r>
              <a:rPr lang="vi-VN" dirty="0" err="1" smtClean="0"/>
              <a:t>đầu</a:t>
            </a:r>
            <a:r>
              <a:rPr lang="vi-VN" dirty="0" smtClean="0"/>
              <a:t> tiên </a:t>
            </a:r>
            <a:r>
              <a:rPr lang="vi-VN" dirty="0" err="1" smtClean="0"/>
              <a:t>của</a:t>
            </a:r>
            <a:r>
              <a:rPr lang="vi-VN" dirty="0" smtClean="0"/>
              <a:t> </a:t>
            </a:r>
            <a:r>
              <a:rPr lang="vi-VN" dirty="0" err="1" smtClean="0"/>
              <a:t>Quốc</a:t>
            </a:r>
            <a:r>
              <a:rPr lang="vi-VN" dirty="0" smtClean="0"/>
              <a:t> </a:t>
            </a:r>
            <a:r>
              <a:rPr lang="vi-VN" dirty="0" err="1" smtClean="0"/>
              <a:t>hội</a:t>
            </a:r>
            <a:r>
              <a:rPr lang="vi-VN" dirty="0" smtClean="0"/>
              <a:t> khoa 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6"/>
    </mc:Choice>
    <mc:Fallback xmlns="">
      <p:transition spd="slow" advTm="1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677334" y="654909"/>
            <a:ext cx="8596668" cy="5386454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vi-VN" altLang="zh-CN" u="sng" dirty="0" smtClean="0">
                <a:solidFill>
                  <a:srgbClr val="C00000"/>
                </a:solidFill>
                <a:ea typeface="SimSun" panose="02010600030101010101" pitchFamily="2" charset="-122"/>
              </a:rPr>
              <a:t>NHỮNG QUYẾT ĐỊNH CỦA QUỐC HỘI KHÓA VI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Lấy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Nam,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thủ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2/7/1976).</a:t>
            </a:r>
          </a:p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+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Quyết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huy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đổi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phố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Sài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Gòn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phố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</a:t>
            </a:r>
            <a:r>
              <a:rPr lang="en-US" altLang="zh-CN" sz="2000" b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Minh.</a:t>
            </a:r>
          </a:p>
          <a:p>
            <a:pPr marL="0" indent="0">
              <a:buNone/>
            </a:pPr>
            <a:r>
              <a:rPr lang="en-US" altLang="zh-CN" dirty="0">
                <a:ea typeface="SimSun" panose="02010600030101010101" pitchFamily="2" charset="-122"/>
              </a:rPr>
              <a:t>     </a:t>
            </a:r>
            <a:endParaRPr lang="en-US" dirty="0"/>
          </a:p>
        </p:txBody>
      </p:sp>
      <p:pic>
        <p:nvPicPr>
          <p:cNvPr id="4" name="Picture 4" descr="lacodosaova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897" y="4658497"/>
            <a:ext cx="3348681" cy="1915298"/>
          </a:xfrm>
          <a:prstGeom prst="rect">
            <a:avLst/>
          </a:prstGeom>
        </p:spPr>
      </p:pic>
      <p:pic>
        <p:nvPicPr>
          <p:cNvPr id="5" name="Picture 4" descr="Quoc-hu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19633"/>
            <a:ext cx="2516659" cy="160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785aaed6293e825d94da83f6cb6f98a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92" y="2347784"/>
            <a:ext cx="4141059" cy="436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37"/>
    </mc:Choice>
    <mc:Fallback xmlns="">
      <p:transition spd="slow" advTm="13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vi-VN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Bầu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vụ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-31/7/1977,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cấp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họp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phố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HCM,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quyết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trận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trận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Tổ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Nam.</a:t>
            </a:r>
          </a:p>
          <a:p>
            <a:pPr marL="0" indent="0">
              <a:buNone/>
            </a:pP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-18/12/1980,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Hiến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Nam.</a:t>
            </a:r>
          </a:p>
          <a:p>
            <a:pPr marL="0" indent="0">
              <a:buNone/>
            </a:pPr>
            <a:endParaRPr lang="en-US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365979" y="3084163"/>
            <a:ext cx="11673076" cy="3314498"/>
            <a:chOff x="710" y="2160"/>
            <a:chExt cx="4274" cy="1960"/>
          </a:xfrm>
        </p:grpSpPr>
        <p:pic>
          <p:nvPicPr>
            <p:cNvPr id="17" name="Picture 7" descr="Tonducthang[1]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" y="2160"/>
              <a:ext cx="1154" cy="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TruongChinh[1]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2160"/>
              <a:ext cx="1308" cy="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 descr="TT-Pham-Van-Dong[1]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" y="2160"/>
              <a:ext cx="1211" cy="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733" y="3902"/>
              <a:ext cx="1220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333399"/>
                  </a:solidFill>
                  <a:latin typeface="Times New Roman" panose="02020603050405020304" pitchFamily="18" charset="0"/>
                </a:rPr>
                <a:t>TÔN ĐỨC </a:t>
              </a:r>
              <a:r>
                <a:rPr lang="en-US" altLang="en-US" sz="1800" b="1" dirty="0" smtClean="0">
                  <a:solidFill>
                    <a:srgbClr val="333399"/>
                  </a:solidFill>
                  <a:latin typeface="Times New Roman" panose="02020603050405020304" pitchFamily="18" charset="0"/>
                </a:rPr>
                <a:t>THẮNG</a:t>
              </a:r>
              <a:endPara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2229" y="3902"/>
              <a:ext cx="114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333399"/>
                  </a:solidFill>
                  <a:latin typeface="Times New Roman" panose="02020603050405020304" pitchFamily="18" charset="0"/>
                </a:rPr>
                <a:t>TRƯỜNG </a:t>
              </a:r>
              <a:r>
                <a:rPr lang="en-US" altLang="en-US" sz="1800" b="1" dirty="0" smtClean="0">
                  <a:solidFill>
                    <a:srgbClr val="333399"/>
                  </a:solidFill>
                  <a:latin typeface="Times New Roman" panose="02020603050405020304" pitchFamily="18" charset="0"/>
                </a:rPr>
                <a:t>CHINH</a:t>
              </a:r>
              <a:endPara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3663" y="3902"/>
              <a:ext cx="132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333399"/>
                  </a:solidFill>
                  <a:latin typeface="Times New Roman" panose="02020603050405020304" pitchFamily="18" charset="0"/>
                </a:rPr>
                <a:t>PHẠM VĂN </a:t>
              </a:r>
              <a:r>
                <a:rPr lang="en-US" altLang="en-US" sz="1800" b="1" dirty="0" smtClean="0">
                  <a:solidFill>
                    <a:srgbClr val="333399"/>
                  </a:solidFill>
                  <a:latin typeface="Times New Roman" panose="02020603050405020304" pitchFamily="18" charset="0"/>
                </a:rPr>
                <a:t>ĐỒNG</a:t>
              </a:r>
              <a:endPara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Âm thanh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58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252">
        <p15:prstTrans prst="fracture"/>
      </p:transition>
    </mc:Choice>
    <mc:Fallback xmlns="">
      <p:transition spd="slow" advTm="75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charRg st="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0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06627" y="860426"/>
            <a:ext cx="10416746" cy="5267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altLang="zh-CN" sz="2800" b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Ý </a:t>
            </a:r>
            <a:r>
              <a:rPr lang="en-US" altLang="zh-CN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sở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lĩnh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vực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trị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trị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huy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diện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CNXH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hệ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20/9/1977,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149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Âm thanh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41"/>
    </mc:Choice>
    <mc:Fallback xmlns="">
      <p:transition spd="slow" advTm="4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677334" y="778477"/>
            <a:ext cx="8596668" cy="5262886"/>
          </a:xfrm>
        </p:spPr>
        <p:txBody>
          <a:bodyPr>
            <a:norm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ôn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Âm thanh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5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5"/>
    </mc:Choice>
    <mc:Fallback xmlns="">
      <p:transition spd="slow" advTm="24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Hình chữ nhật 4"/>
          <p:cNvSpPr/>
          <p:nvPr/>
        </p:nvSpPr>
        <p:spPr>
          <a:xfrm>
            <a:off x="8303741" y="1754659"/>
            <a:ext cx="1791729" cy="3707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CẢM ƠN CÁC EM ĐÃ LẮNG NGHE!</a:t>
            </a:r>
            <a:endParaRPr lang="en-US" dirty="0"/>
          </a:p>
        </p:txBody>
      </p:sp>
      <p:pic>
        <p:nvPicPr>
          <p:cNvPr id="9" name="Âm thanh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8"/>
    </mc:Choice>
    <mc:Fallback xmlns="">
      <p:transition spd="slow" advTm="8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48" y="1"/>
            <a:ext cx="9144000" cy="6857999"/>
          </a:xfrm>
        </p:spPr>
      </p:pic>
      <p:sp>
        <p:nvSpPr>
          <p:cNvPr id="4" name="Hình chữ nhật 3"/>
          <p:cNvSpPr/>
          <p:nvPr/>
        </p:nvSpPr>
        <p:spPr>
          <a:xfrm>
            <a:off x="4079776" y="2564904"/>
            <a:ext cx="424847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CHÀO MỪNG CÁC EM ĐẾN VỚI BUỔI HỌC NGÀY HÔM NAY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Âm thanh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3"/>
    </mc:Choice>
    <mc:Fallback xmlns="">
      <p:transition spd="slow" advTm="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5" descr="lovelygirl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800601"/>
            <a:ext cx="1676400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8" descr="1174645oad7z9n2ir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5257800"/>
            <a:ext cx="16002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9" descr="thy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92964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WordArt 6"/>
          <p:cNvSpPr>
            <a:spLocks noTextEdit="1"/>
          </p:cNvSpPr>
          <p:nvPr/>
        </p:nvSpPr>
        <p:spPr>
          <a:xfrm>
            <a:off x="2286000" y="1295400"/>
            <a:ext cx="7620000" cy="419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/>
            <a:r>
              <a:rPr lang="en-US" sz="3600" noProof="1">
                <a:ln w="12700" cap="flat" cmpd="sng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26: ĐẤT NƯỚC TRÊN ĐƯỜNG ĐỔI MỚI</a:t>
            </a:r>
          </a:p>
          <a:p>
            <a:pPr algn="ctr" eaLnBrk="0" fontAlgn="base" hangingPunct="0"/>
            <a:r>
              <a:rPr lang="en-US" sz="3600" noProof="1">
                <a:ln w="12700" cap="flat" cmpd="sng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 LÊN CHỦ NGHĨA XÃ HỘI</a:t>
            </a:r>
          </a:p>
          <a:p>
            <a:pPr algn="ctr" eaLnBrk="0" fontAlgn="base" hangingPunct="0"/>
            <a:r>
              <a:rPr lang="en-US" sz="3600" noProof="1">
                <a:ln w="12700" cap="flat" cmpd="sng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( 1986 - 2000) </a:t>
            </a:r>
          </a:p>
        </p:txBody>
      </p:sp>
      <p:pic>
        <p:nvPicPr>
          <p:cNvPr id="3077" name="Picture 5" descr="RUSSI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609600"/>
            <a:ext cx="11430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17" descr="Co 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60960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Âm thanh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48103"/>
      </p:ext>
    </p:extLst>
  </p:cSld>
  <p:clrMapOvr>
    <a:masterClrMapping/>
  </p:clrMapOvr>
  <p:transition advTm="702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670560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3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4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-1828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5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7162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star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514601"/>
            <a:ext cx="565150" cy="50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5" descr="star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3124201"/>
            <a:ext cx="565150" cy="50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5" descr="RUSSI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228600"/>
            <a:ext cx="11430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7" descr="Co 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38100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21" descr="fl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202305">
            <a:off x="1585913" y="-41275"/>
            <a:ext cx="1835150" cy="174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2" descr="fl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7938940">
            <a:off x="8874126" y="26988"/>
            <a:ext cx="1787525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4526" name="AutoShape 30"/>
          <p:cNvSpPr/>
          <p:nvPr/>
        </p:nvSpPr>
        <p:spPr>
          <a:xfrm>
            <a:off x="1905000" y="2286000"/>
            <a:ext cx="1600200" cy="22098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Nội dung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 bài học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 </a:t>
            </a:r>
          </a:p>
          <a:p>
            <a:pPr algn="ctr"/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4528" name="AutoShape 32"/>
          <p:cNvSpPr/>
          <p:nvPr/>
        </p:nvSpPr>
        <p:spPr>
          <a:xfrm>
            <a:off x="4267200" y="990600"/>
            <a:ext cx="1219200" cy="1981200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Đường lối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đổi mới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của Đảng</a:t>
            </a:r>
          </a:p>
          <a:p>
            <a:pPr algn="ctr"/>
            <a:endParaRPr lang="en-US" altLang="zh-CN" sz="2000" b="1" dirty="0">
              <a:latin typeface="Times New Roman" panose="02020603050405020304" pitchFamily="18" charset="0"/>
            </a:endParaRPr>
          </a:p>
        </p:txBody>
      </p:sp>
      <p:cxnSp>
        <p:nvCxnSpPr>
          <p:cNvPr id="234529" name="AutoShape 33"/>
          <p:cNvCxnSpPr>
            <a:endCxn id="234528" idx="2"/>
          </p:cNvCxnSpPr>
          <p:nvPr/>
        </p:nvCxnSpPr>
        <p:spPr>
          <a:xfrm flipV="1">
            <a:off x="5486400" y="1524000"/>
            <a:ext cx="533400" cy="457200"/>
          </a:xfrm>
          <a:prstGeom prst="straightConnector1">
            <a:avLst/>
          </a:prstGeom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530" name="AutoShape 34"/>
          <p:cNvSpPr/>
          <p:nvPr/>
        </p:nvSpPr>
        <p:spPr>
          <a:xfrm>
            <a:off x="6019800" y="1219200"/>
            <a:ext cx="4267200" cy="533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Hoàn cảnh lịch sử mới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34531" name="AutoShape 35"/>
          <p:cNvCxnSpPr>
            <a:endCxn id="234532" idx="1"/>
          </p:cNvCxnSpPr>
          <p:nvPr/>
        </p:nvCxnSpPr>
        <p:spPr>
          <a:xfrm>
            <a:off x="5486400" y="1905000"/>
            <a:ext cx="609600" cy="342900"/>
          </a:xfrm>
          <a:prstGeom prst="straightConnector1">
            <a:avLst/>
          </a:prstGeom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532" name="AutoShape 36"/>
          <p:cNvSpPr/>
          <p:nvPr/>
        </p:nvSpPr>
        <p:spPr>
          <a:xfrm>
            <a:off x="6096000" y="1981200"/>
            <a:ext cx="4267200" cy="533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Đường lối đổi mới của Đảng</a:t>
            </a:r>
          </a:p>
          <a:p>
            <a:pPr algn="ctr"/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4534" name="AutoShape 38"/>
          <p:cNvSpPr/>
          <p:nvPr/>
        </p:nvSpPr>
        <p:spPr>
          <a:xfrm>
            <a:off x="4419600" y="3937001"/>
            <a:ext cx="1389380" cy="2150111"/>
          </a:xfrm>
          <a:prstGeom prst="octagon">
            <a:avLst>
              <a:gd name="adj" fmla="val 29287"/>
            </a:avLst>
          </a:prstGeom>
          <a:solidFill>
            <a:schemeClr val="hlink"/>
          </a:solidFill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Quá trình 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thực hiện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(1986 – 2000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</a:rPr>
              <a:t>(GIẢM TẢI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" name="Flowchart: Process 1"/>
          <p:cNvSpPr/>
          <p:nvPr/>
        </p:nvSpPr>
        <p:spPr>
          <a:xfrm>
            <a:off x="6841490" y="3124201"/>
            <a:ext cx="2656840" cy="73723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NỘI DUNG</a:t>
            </a:r>
          </a:p>
        </p:txBody>
      </p:sp>
      <p:sp>
        <p:nvSpPr>
          <p:cNvPr id="3" name="Flowchart: Process 2"/>
          <p:cNvSpPr/>
          <p:nvPr/>
        </p:nvSpPr>
        <p:spPr>
          <a:xfrm>
            <a:off x="6743701" y="4725036"/>
            <a:ext cx="1080135" cy="108013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KINH TẾ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832215" y="4761231"/>
            <a:ext cx="1153160" cy="104457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CHÍNH TRỊ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84086" y="3861435"/>
            <a:ext cx="885825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2"/>
            <a:endCxn id="4" idx="0"/>
          </p:cNvCxnSpPr>
          <p:nvPr/>
        </p:nvCxnSpPr>
        <p:spPr>
          <a:xfrm>
            <a:off x="8169911" y="3861436"/>
            <a:ext cx="1238885" cy="899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7967980" y="2564765"/>
            <a:ext cx="504190" cy="576580"/>
          </a:xfrm>
          <a:prstGeom prst="down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41395" y="1844676"/>
            <a:ext cx="754380" cy="1505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67430" y="3388995"/>
            <a:ext cx="872490" cy="1912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Âm thanh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679931"/>
      </p:ext>
    </p:extLst>
  </p:cSld>
  <p:clrMapOvr>
    <a:masterClrMapping/>
  </p:clrMapOvr>
  <p:transition advTm="3312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4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4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4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4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4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4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4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4526" grpId="0" animBg="1"/>
      <p:bldP spid="234528" grpId="0" animBg="1"/>
      <p:bldP spid="234530" grpId="0" animBg="1"/>
      <p:bldP spid="234530" grpId="1" animBg="1"/>
      <p:bldP spid="234532" grpId="0" animBg="1"/>
      <p:bldP spid="234532" grpId="1" animBg="1"/>
      <p:bldP spid="234534" grpId="0" animBg="1"/>
      <p:bldP spid="234534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>
            <a:spLocks noGrp="1"/>
          </p:cNvSpPr>
          <p:nvPr>
            <p:ph idx="1"/>
          </p:nvPr>
        </p:nvSpPr>
        <p:spPr>
          <a:xfrm>
            <a:off x="1981200" y="653416"/>
            <a:ext cx="8229600" cy="5758815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b="1" u="sng" dirty="0">
                <a:solidFill>
                  <a:srgbClr val="C00000"/>
                </a:solidFill>
              </a:rPr>
              <a:t>I. ĐƯỜNG LỐI ĐỔI MỚI CỦA ĐẢNG</a:t>
            </a:r>
          </a:p>
          <a:p>
            <a:pPr marL="0" indent="0">
              <a:buNone/>
            </a:pPr>
            <a:r>
              <a:rPr lang="en-US" altLang="zh-CN" b="1" u="sng" dirty="0">
                <a:solidFill>
                  <a:srgbClr val="C00000"/>
                </a:solidFill>
              </a:rPr>
              <a:t>1. </a:t>
            </a:r>
            <a:r>
              <a:rPr lang="en-US" altLang="zh-CN" b="1" u="sng" dirty="0" err="1">
                <a:solidFill>
                  <a:srgbClr val="C00000"/>
                </a:solidFill>
              </a:rPr>
              <a:t>Hoàn</a:t>
            </a:r>
            <a:r>
              <a:rPr lang="en-US" altLang="zh-CN" b="1" u="sng" dirty="0">
                <a:solidFill>
                  <a:srgbClr val="C00000"/>
                </a:solidFill>
              </a:rPr>
              <a:t> </a:t>
            </a:r>
            <a:r>
              <a:rPr lang="en-US" altLang="zh-CN" b="1" u="sng" dirty="0" err="1">
                <a:solidFill>
                  <a:srgbClr val="C00000"/>
                </a:solidFill>
              </a:rPr>
              <a:t>cảnh</a:t>
            </a:r>
            <a:r>
              <a:rPr lang="en-US" altLang="zh-CN" b="1" u="sng" dirty="0">
                <a:solidFill>
                  <a:srgbClr val="C00000"/>
                </a:solidFill>
              </a:rPr>
              <a:t> </a:t>
            </a:r>
            <a:r>
              <a:rPr lang="en-US" altLang="zh-CN" b="1" u="sng" dirty="0" err="1">
                <a:solidFill>
                  <a:srgbClr val="C00000"/>
                </a:solidFill>
              </a:rPr>
              <a:t>lịch</a:t>
            </a:r>
            <a:r>
              <a:rPr lang="en-US" altLang="zh-CN" b="1" u="sng" dirty="0">
                <a:solidFill>
                  <a:srgbClr val="C00000"/>
                </a:solidFill>
              </a:rPr>
              <a:t> </a:t>
            </a:r>
            <a:r>
              <a:rPr lang="en-US" altLang="zh-CN" b="1" u="sng" dirty="0" err="1">
                <a:solidFill>
                  <a:srgbClr val="C00000"/>
                </a:solidFill>
              </a:rPr>
              <a:t>sử</a:t>
            </a:r>
            <a:endParaRPr lang="en-US" altLang="zh-CN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CN" b="1" u="sng" dirty="0">
                <a:solidFill>
                  <a:srgbClr val="C00000"/>
                </a:solidFill>
              </a:rPr>
              <a:t> a. </a:t>
            </a:r>
            <a:r>
              <a:rPr lang="vi-VN" altLang="zh-CN" b="1" u="sng" dirty="0" err="1" smtClean="0">
                <a:solidFill>
                  <a:srgbClr val="C00000"/>
                </a:solidFill>
              </a:rPr>
              <a:t>Hoàn</a:t>
            </a:r>
            <a:r>
              <a:rPr lang="vi-VN" altLang="zh-CN" b="1" u="sng" dirty="0" smtClean="0">
                <a:solidFill>
                  <a:srgbClr val="C00000"/>
                </a:solidFill>
              </a:rPr>
              <a:t> </a:t>
            </a:r>
            <a:r>
              <a:rPr lang="vi-VN" altLang="zh-CN" b="1" u="sng" dirty="0" err="1" smtClean="0">
                <a:solidFill>
                  <a:srgbClr val="C00000"/>
                </a:solidFill>
              </a:rPr>
              <a:t>cảnh</a:t>
            </a:r>
            <a:r>
              <a:rPr lang="vi-VN" altLang="zh-CN" b="1" u="sng" dirty="0" smtClean="0">
                <a:solidFill>
                  <a:srgbClr val="C00000"/>
                </a:solidFill>
              </a:rPr>
              <a:t> trong </a:t>
            </a:r>
            <a:r>
              <a:rPr lang="vi-VN" altLang="zh-CN" b="1" u="sng" dirty="0" err="1" smtClean="0">
                <a:solidFill>
                  <a:srgbClr val="C00000"/>
                </a:solidFill>
              </a:rPr>
              <a:t>nước</a:t>
            </a:r>
            <a:endParaRPr lang="en-US" altLang="zh-CN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vi-VN" altLang="zh-CN" dirty="0"/>
              <a:t> </a:t>
            </a:r>
            <a:endParaRPr lang="en-US" altLang="zh-CN" dirty="0"/>
          </a:p>
        </p:txBody>
      </p:sp>
      <p:sp>
        <p:nvSpPr>
          <p:cNvPr id="10" name="Hình Bầu dục 9"/>
          <p:cNvSpPr/>
          <p:nvPr/>
        </p:nvSpPr>
        <p:spPr>
          <a:xfrm>
            <a:off x="3143672" y="2780928"/>
            <a:ext cx="5040560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khăn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(1976-1985)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8688288" y="3068960"/>
            <a:ext cx="115421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/>
              <a:t>???</a:t>
            </a:r>
            <a:endParaRPr lang="en-US" sz="4000" dirty="0"/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8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9"/>
    </mc:Choice>
    <mc:Fallback xmlns="">
      <p:transition spd="slow" advTm="2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66989" y="188914"/>
            <a:ext cx="7272337" cy="1584325"/>
          </a:xfrm>
        </p:spPr>
        <p:txBody>
          <a:bodyPr vert="horz" lIns="91436" tIns="45718" rIns="91436" bIns="45718" rtlCol="0"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CHÀO MỪNG CÁC EM ĐẾN VỚI BUỔI HỌC NGÀY HÔM NAY !</a:t>
            </a:r>
          </a:p>
        </p:txBody>
      </p:sp>
      <p:pic>
        <p:nvPicPr>
          <p:cNvPr id="3075" name="Picture 6" descr="724608s7aonrbep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1"/>
            <a:ext cx="1981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4" y="2276476"/>
            <a:ext cx="57610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724608s7aonrbep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9138"/>
            <a:ext cx="15478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24608s7aonrbep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2133600"/>
            <a:ext cx="12969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Âm thanh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0"/>
    </mc:Choice>
    <mc:Fallback xmlns="">
      <p:transition spd="slow" advTm="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>
            <a:spLocks noGrp="1"/>
          </p:cNvSpPr>
          <p:nvPr>
            <p:ph idx="1"/>
          </p:nvPr>
        </p:nvSpPr>
        <p:spPr>
          <a:xfrm>
            <a:off x="1981200" y="653416"/>
            <a:ext cx="8229600" cy="5758815"/>
          </a:xfrm>
        </p:spPr>
        <p:txBody>
          <a:bodyPr anchor="t"/>
          <a:lstStyle/>
          <a:p>
            <a:pPr marL="0" indent="0">
              <a:buNone/>
            </a:pPr>
            <a:endParaRPr lang="vi-VN" altLang="zh-CN" dirty="0" smtClean="0"/>
          </a:p>
          <a:p>
            <a:pPr>
              <a:buFontTx/>
              <a:buChar char="-"/>
            </a:pPr>
            <a:r>
              <a:rPr lang="en-US" altLang="zh-CN" dirty="0" err="1" smtClean="0"/>
              <a:t>Trong</a:t>
            </a:r>
            <a:r>
              <a:rPr lang="en-US" altLang="zh-CN" dirty="0" smtClean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hoạch</a:t>
            </a:r>
            <a:r>
              <a:rPr lang="en-US" altLang="zh-CN" dirty="0"/>
              <a:t> 5 </a:t>
            </a:r>
            <a:r>
              <a:rPr lang="en-US" altLang="zh-CN" dirty="0" err="1"/>
              <a:t>năm</a:t>
            </a: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vi-VN" altLang="zh-CN" dirty="0" smtClean="0"/>
              <a:t>(</a:t>
            </a:r>
            <a:r>
              <a:rPr lang="en-US" altLang="zh-CN" dirty="0" smtClean="0"/>
              <a:t>1976 </a:t>
            </a:r>
            <a:r>
              <a:rPr lang="en-US" altLang="zh-CN" dirty="0"/>
              <a:t>– 1985), </a:t>
            </a:r>
            <a:r>
              <a:rPr lang="en-US" altLang="zh-CN" dirty="0" err="1"/>
              <a:t>nước</a:t>
            </a:r>
            <a:r>
              <a:rPr lang="en-US" altLang="zh-CN" dirty="0"/>
              <a:t> ta </a:t>
            </a:r>
            <a:r>
              <a:rPr lang="en-US" altLang="zh-CN" dirty="0" err="1"/>
              <a:t>đạt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 </a:t>
            </a:r>
            <a:r>
              <a:rPr lang="en-US" altLang="zh-CN" dirty="0" err="1"/>
              <a:t>tựu</a:t>
            </a:r>
            <a:r>
              <a:rPr lang="en-US" altLang="zh-CN" dirty="0"/>
              <a:t>, song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gặp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ít</a:t>
            </a:r>
            <a:r>
              <a:rPr lang="en-US" altLang="zh-CN" dirty="0"/>
              <a:t> </a:t>
            </a:r>
            <a:r>
              <a:rPr lang="en-US" altLang="zh-CN" dirty="0" err="1"/>
              <a:t>khó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, </a:t>
            </a:r>
            <a:r>
              <a:rPr lang="en-US" altLang="zh-CN" dirty="0" err="1"/>
              <a:t>khiến</a:t>
            </a:r>
            <a:r>
              <a:rPr lang="en-US" altLang="zh-CN" dirty="0"/>
              <a:t> </a:t>
            </a:r>
            <a:r>
              <a:rPr lang="en-US" altLang="zh-CN" dirty="0" err="1" smtClean="0"/>
              <a:t>đất</a:t>
            </a:r>
            <a:r>
              <a:rPr lang="en-US" altLang="zh-CN" dirty="0" smtClean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lâm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tình</a:t>
            </a:r>
            <a:r>
              <a:rPr lang="en-US" altLang="zh-CN" dirty="0"/>
              <a:t> </a:t>
            </a:r>
            <a:r>
              <a:rPr lang="en-US" altLang="zh-CN" dirty="0" err="1"/>
              <a:t>trạng</a:t>
            </a:r>
            <a:r>
              <a:rPr lang="en-US" altLang="zh-CN" dirty="0"/>
              <a:t> </a:t>
            </a:r>
            <a:r>
              <a:rPr lang="en-US" altLang="zh-CN" dirty="0" err="1" smtClean="0"/>
              <a:t>khủng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hoảng</a:t>
            </a:r>
            <a:endParaRPr lang="vi-VN" altLang="zh-CN" dirty="0" smtClean="0"/>
          </a:p>
          <a:p>
            <a:pPr marL="0" indent="0">
              <a:buNone/>
            </a:pPr>
            <a:r>
              <a:rPr lang="vi-VN" altLang="zh-CN" dirty="0" smtClean="0"/>
              <a:t>+ </a:t>
            </a:r>
            <a:r>
              <a:rPr lang="vi-VN" altLang="zh-CN" dirty="0" err="1" smtClean="0"/>
              <a:t>khó</a:t>
            </a:r>
            <a:r>
              <a:rPr lang="vi-VN" altLang="zh-CN" dirty="0" smtClean="0"/>
              <a:t> khăn </a:t>
            </a:r>
            <a:r>
              <a:rPr lang="vi-VN" altLang="zh-CN" dirty="0" err="1" smtClean="0"/>
              <a:t>lớn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nhất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là</a:t>
            </a:r>
            <a:r>
              <a:rPr lang="vi-VN" altLang="zh-CN" dirty="0" smtClean="0"/>
              <a:t> trên </a:t>
            </a:r>
            <a:r>
              <a:rPr lang="vi-VN" altLang="zh-CN" dirty="0" err="1" smtClean="0"/>
              <a:t>lĩnh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vực</a:t>
            </a:r>
            <a:r>
              <a:rPr lang="vi-VN" altLang="zh-CN" dirty="0" smtClean="0"/>
              <a:t> kinh </a:t>
            </a:r>
            <a:r>
              <a:rPr lang="vi-VN" altLang="zh-CN" dirty="0" err="1" smtClean="0"/>
              <a:t>tế</a:t>
            </a:r>
            <a:r>
              <a:rPr lang="vi-VN" altLang="zh-CN" dirty="0" smtClean="0"/>
              <a:t>, </a:t>
            </a:r>
            <a:r>
              <a:rPr lang="vi-VN" altLang="zh-CN" dirty="0" err="1" smtClean="0"/>
              <a:t>xã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hội</a:t>
            </a:r>
            <a:endParaRPr lang="vi-VN" altLang="zh-CN" dirty="0" smtClean="0"/>
          </a:p>
          <a:p>
            <a:pPr marL="0" indent="0">
              <a:buNone/>
            </a:pPr>
            <a:r>
              <a:rPr lang="vi-VN" altLang="zh-CN" dirty="0" smtClean="0"/>
              <a:t>+ kinh </a:t>
            </a:r>
            <a:r>
              <a:rPr lang="vi-VN" altLang="zh-CN" dirty="0" err="1" smtClean="0"/>
              <a:t>tế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mất</a:t>
            </a:r>
            <a:r>
              <a:rPr lang="vi-VN" altLang="zh-CN" dirty="0" smtClean="0"/>
              <a:t> cân </a:t>
            </a:r>
            <a:r>
              <a:rPr lang="vi-VN" altLang="zh-CN" dirty="0" err="1" smtClean="0"/>
              <a:t>đối</a:t>
            </a:r>
            <a:endParaRPr lang="vi-VN" altLang="zh-CN" dirty="0" smtClean="0"/>
          </a:p>
          <a:p>
            <a:pPr marL="0" indent="0">
              <a:buNone/>
            </a:pPr>
            <a:r>
              <a:rPr lang="vi-VN" altLang="zh-CN" dirty="0" smtClean="0"/>
              <a:t>+ </a:t>
            </a:r>
            <a:r>
              <a:rPr lang="vi-VN" altLang="zh-CN" dirty="0" err="1" smtClean="0"/>
              <a:t>sản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xuất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phát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triển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chậm</a:t>
            </a:r>
            <a:r>
              <a:rPr lang="vi-VN" altLang="zh-CN" dirty="0" smtClean="0"/>
              <a:t>, thu </a:t>
            </a:r>
            <a:r>
              <a:rPr lang="vi-VN" altLang="zh-CN" dirty="0" err="1" smtClean="0"/>
              <a:t>nhập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quốc</a:t>
            </a:r>
            <a:r>
              <a:rPr lang="vi-VN" altLang="zh-CN" dirty="0" smtClean="0"/>
              <a:t> dân, năng </a:t>
            </a:r>
            <a:r>
              <a:rPr lang="vi-VN" altLang="zh-CN" dirty="0" err="1" smtClean="0"/>
              <a:t>suất</a:t>
            </a:r>
            <a:r>
              <a:rPr lang="vi-VN" altLang="zh-CN" dirty="0" smtClean="0"/>
              <a:t> lao </a:t>
            </a:r>
            <a:r>
              <a:rPr lang="vi-VN" altLang="zh-CN" dirty="0" err="1" smtClean="0"/>
              <a:t>động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thấp</a:t>
            </a:r>
            <a:r>
              <a:rPr lang="vi-VN" altLang="zh-CN" dirty="0" smtClean="0"/>
              <a:t>…</a:t>
            </a:r>
            <a:endParaRPr lang="en-US" altLang="zh-CN" dirty="0"/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8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2"/>
    </mc:Choice>
    <mc:Fallback xmlns="">
      <p:transition spd="slow" advTm="3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>
            <a:spLocks noGrp="1"/>
          </p:cNvSpPr>
          <p:nvPr>
            <p:ph idx="1"/>
          </p:nvPr>
        </p:nvSpPr>
        <p:spPr>
          <a:xfrm>
            <a:off x="1524000" y="1"/>
            <a:ext cx="9144000" cy="7461448"/>
          </a:xfrm>
        </p:spPr>
        <p:txBody>
          <a:bodyPr anchor="t"/>
          <a:lstStyle/>
          <a:p>
            <a:pPr marL="0" indent="0">
              <a:buNone/>
            </a:pPr>
            <a:r>
              <a:rPr lang="vi-VN" altLang="zh-CN" b="1" u="sng" dirty="0" smtClean="0">
                <a:solidFill>
                  <a:srgbClr val="FF0000"/>
                </a:solidFill>
              </a:rPr>
              <a:t>Nguyên nhân </a:t>
            </a:r>
            <a:r>
              <a:rPr lang="vi-VN" altLang="zh-CN" b="1" u="sng" dirty="0" err="1" smtClean="0">
                <a:solidFill>
                  <a:srgbClr val="FF0000"/>
                </a:solidFill>
              </a:rPr>
              <a:t>của</a:t>
            </a:r>
            <a:r>
              <a:rPr lang="vi-VN" altLang="zh-CN" b="1" u="sng" dirty="0" smtClean="0">
                <a:solidFill>
                  <a:srgbClr val="FF0000"/>
                </a:solidFill>
              </a:rPr>
              <a:t> </a:t>
            </a:r>
            <a:r>
              <a:rPr lang="vi-VN" altLang="zh-CN" b="1" u="sng" dirty="0" err="1" smtClean="0">
                <a:solidFill>
                  <a:srgbClr val="FF0000"/>
                </a:solidFill>
              </a:rPr>
              <a:t>những</a:t>
            </a:r>
            <a:r>
              <a:rPr lang="vi-VN" altLang="zh-CN" b="1" u="sng" dirty="0" smtClean="0">
                <a:solidFill>
                  <a:srgbClr val="FF0000"/>
                </a:solidFill>
              </a:rPr>
              <a:t> </a:t>
            </a:r>
            <a:r>
              <a:rPr lang="vi-VN" altLang="zh-CN" b="1" u="sng" dirty="0" err="1" smtClean="0">
                <a:solidFill>
                  <a:srgbClr val="FF0000"/>
                </a:solidFill>
              </a:rPr>
              <a:t>khó</a:t>
            </a:r>
            <a:r>
              <a:rPr lang="vi-VN" altLang="zh-CN" b="1" u="sng" dirty="0" smtClean="0">
                <a:solidFill>
                  <a:srgbClr val="FF0000"/>
                </a:solidFill>
              </a:rPr>
              <a:t> khăn:</a:t>
            </a:r>
          </a:p>
          <a:p>
            <a:pPr>
              <a:buFontTx/>
              <a:buChar char="-"/>
            </a:pPr>
            <a:r>
              <a:rPr lang="vi-VN" altLang="zh-CN" dirty="0" smtClean="0"/>
              <a:t>Do </a:t>
            </a:r>
            <a:r>
              <a:rPr lang="vi-VN" altLang="zh-CN" dirty="0" err="1" smtClean="0"/>
              <a:t>nền</a:t>
            </a:r>
            <a:r>
              <a:rPr lang="vi-VN" altLang="zh-CN" dirty="0" smtClean="0"/>
              <a:t> kinh </a:t>
            </a:r>
            <a:r>
              <a:rPr lang="vi-VN" altLang="zh-CN" dirty="0" err="1" smtClean="0"/>
              <a:t>tế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của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nước</a:t>
            </a:r>
            <a:r>
              <a:rPr lang="vi-VN" altLang="zh-CN" dirty="0" smtClean="0"/>
              <a:t> ta </a:t>
            </a:r>
            <a:r>
              <a:rPr lang="vi-VN" altLang="zh-CN" dirty="0" err="1" smtClean="0"/>
              <a:t>vốn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nghèo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nàn</a:t>
            </a:r>
            <a:r>
              <a:rPr lang="vi-VN" altLang="zh-CN" dirty="0" smtClean="0"/>
              <a:t>, </a:t>
            </a:r>
            <a:r>
              <a:rPr lang="vi-VN" altLang="zh-CN" dirty="0" err="1" smtClean="0"/>
              <a:t>lạc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hậu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lại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bị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chiến</a:t>
            </a:r>
            <a:r>
              <a:rPr lang="vi-VN" altLang="zh-CN" dirty="0" smtClean="0"/>
              <a:t> tranh </a:t>
            </a:r>
            <a:r>
              <a:rPr lang="vi-VN" altLang="zh-CN" dirty="0" err="1" smtClean="0"/>
              <a:t>tàn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phá</a:t>
            </a:r>
            <a:r>
              <a:rPr lang="vi-VN" altLang="zh-CN" dirty="0"/>
              <a:t>.</a:t>
            </a:r>
            <a:endParaRPr lang="vi-VN" altLang="zh-CN" dirty="0" smtClean="0"/>
          </a:p>
          <a:p>
            <a:pPr>
              <a:buFontTx/>
              <a:buChar char="-"/>
            </a:pPr>
            <a:r>
              <a:rPr lang="vi-VN" altLang="zh-CN" dirty="0" smtClean="0"/>
              <a:t>Do </a:t>
            </a:r>
            <a:r>
              <a:rPr lang="vi-VN" altLang="zh-CN" dirty="0" err="1" smtClean="0"/>
              <a:t>chính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sách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cấm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vận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của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Mĩ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làm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cản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trở</a:t>
            </a:r>
            <a:r>
              <a:rPr lang="vi-VN" altLang="zh-CN" dirty="0" smtClean="0"/>
              <a:t> quan </a:t>
            </a:r>
            <a:r>
              <a:rPr lang="vi-VN" altLang="zh-CN" dirty="0" err="1" smtClean="0"/>
              <a:t>hệ</a:t>
            </a:r>
            <a:r>
              <a:rPr lang="vi-VN" altLang="zh-CN" dirty="0" smtClean="0"/>
              <a:t> kinh </a:t>
            </a:r>
            <a:r>
              <a:rPr lang="vi-VN" altLang="zh-CN" dirty="0" err="1" smtClean="0"/>
              <a:t>tế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giữa</a:t>
            </a:r>
            <a:r>
              <a:rPr lang="vi-VN" altLang="zh-CN" dirty="0" smtClean="0"/>
              <a:t> ta </a:t>
            </a:r>
            <a:r>
              <a:rPr lang="vi-VN" altLang="zh-CN" dirty="0" err="1" smtClean="0"/>
              <a:t>với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các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nước</a:t>
            </a:r>
            <a:r>
              <a:rPr lang="vi-VN" altLang="zh-CN" dirty="0" smtClean="0"/>
              <a:t>.</a:t>
            </a:r>
          </a:p>
          <a:p>
            <a:pPr marL="0" indent="0">
              <a:buNone/>
            </a:pPr>
            <a:r>
              <a:rPr lang="vi-VN" altLang="zh-CN" dirty="0" smtClean="0"/>
              <a:t>- D</a:t>
            </a:r>
            <a:r>
              <a:rPr lang="en-US" altLang="zh-CN" dirty="0" smtClean="0"/>
              <a:t>o “</a:t>
            </a:r>
            <a:r>
              <a:rPr lang="en-US" altLang="zh-CN" dirty="0" err="1" smtClean="0"/>
              <a:t>sai</a:t>
            </a:r>
            <a:r>
              <a:rPr lang="en-US" altLang="zh-CN" dirty="0" smtClean="0"/>
              <a:t> </a:t>
            </a:r>
            <a:r>
              <a:rPr lang="en-US" altLang="zh-CN" dirty="0" err="1"/>
              <a:t>lầm</a:t>
            </a:r>
            <a:r>
              <a:rPr lang="en-US" altLang="zh-CN" dirty="0"/>
              <a:t> </a:t>
            </a:r>
            <a:r>
              <a:rPr lang="en-US" altLang="zh-CN" dirty="0" err="1"/>
              <a:t>nghiêm</a:t>
            </a:r>
            <a:r>
              <a:rPr lang="en-US" altLang="zh-CN" dirty="0"/>
              <a:t> </a:t>
            </a:r>
            <a:r>
              <a:rPr lang="en-US" altLang="zh-CN" dirty="0" err="1"/>
              <a:t>trọng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kéo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trương</a:t>
            </a:r>
            <a:r>
              <a:rPr lang="en-US" altLang="zh-CN" dirty="0"/>
              <a:t>, </a:t>
            </a:r>
            <a:r>
              <a:rPr lang="en-US" altLang="zh-CN" dirty="0" err="1"/>
              <a:t>chính</a:t>
            </a:r>
            <a:r>
              <a:rPr lang="en-US" altLang="zh-CN" dirty="0"/>
              <a:t> </a:t>
            </a:r>
            <a:r>
              <a:rPr lang="en-US" altLang="zh-CN" dirty="0" err="1"/>
              <a:t>sách</a:t>
            </a:r>
            <a:r>
              <a:rPr lang="en-US" altLang="zh-CN" dirty="0"/>
              <a:t> </a:t>
            </a:r>
            <a:r>
              <a:rPr lang="en-US" altLang="zh-CN" dirty="0" err="1"/>
              <a:t>lớn</a:t>
            </a:r>
            <a:r>
              <a:rPr lang="en-US" altLang="zh-CN" dirty="0"/>
              <a:t>, </a:t>
            </a:r>
            <a:r>
              <a:rPr lang="en-US" altLang="zh-CN" dirty="0" err="1"/>
              <a:t>sai</a:t>
            </a:r>
            <a:r>
              <a:rPr lang="en-US" altLang="zh-CN" dirty="0"/>
              <a:t> </a:t>
            </a:r>
            <a:r>
              <a:rPr lang="en-US" altLang="zh-CN" dirty="0" err="1"/>
              <a:t>lầm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chỉ</a:t>
            </a:r>
            <a:r>
              <a:rPr lang="en-US" altLang="zh-CN" dirty="0"/>
              <a:t> </a:t>
            </a:r>
            <a:r>
              <a:rPr lang="en-US" altLang="zh-CN" dirty="0" err="1"/>
              <a:t>đạo</a:t>
            </a:r>
            <a:r>
              <a:rPr lang="en-US" altLang="zh-CN" dirty="0"/>
              <a:t> </a:t>
            </a:r>
            <a:r>
              <a:rPr lang="en-US" altLang="zh-CN" dirty="0" err="1"/>
              <a:t>chiến</a:t>
            </a:r>
            <a:r>
              <a:rPr lang="en-US" altLang="zh-CN" dirty="0"/>
              <a:t> </a:t>
            </a:r>
            <a:r>
              <a:rPr lang="en-US" altLang="zh-CN" dirty="0" err="1"/>
              <a:t>lược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tổ</a:t>
            </a:r>
            <a:r>
              <a:rPr lang="en-US" altLang="zh-CN" dirty="0"/>
              <a:t> </a:t>
            </a:r>
            <a:r>
              <a:rPr lang="en-US" altLang="zh-CN" dirty="0" err="1"/>
              <a:t>chức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”</a:t>
            </a:r>
          </a:p>
          <a:p>
            <a:pPr marL="0" indent="0">
              <a:buNone/>
            </a:pPr>
            <a:r>
              <a:rPr lang="vi-VN" altLang="zh-CN" dirty="0" smtClean="0"/>
              <a:t>      </a:t>
            </a:r>
            <a:r>
              <a:rPr lang="vi-VN" altLang="zh-CN" dirty="0" err="1" smtClean="0"/>
              <a:t>Để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khắc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phục</a:t>
            </a:r>
            <a:r>
              <a:rPr lang="vi-VN" altLang="zh-CN" dirty="0" smtClean="0"/>
              <a:t> </a:t>
            </a:r>
            <a:r>
              <a:rPr lang="vi-VN" altLang="zh-CN" b="1" u="sng" dirty="0" smtClean="0"/>
              <a:t>sai </a:t>
            </a:r>
            <a:r>
              <a:rPr lang="vi-VN" altLang="zh-CN" b="1" u="sng" dirty="0" err="1" smtClean="0"/>
              <a:t>lầm</a:t>
            </a:r>
            <a:r>
              <a:rPr lang="vi-VN" altLang="zh-CN" b="1" u="sng" dirty="0" smtClean="0"/>
              <a:t>, </a:t>
            </a:r>
            <a:r>
              <a:rPr lang="vi-VN" altLang="zh-CN" dirty="0" smtClean="0"/>
              <a:t>đưa </a:t>
            </a:r>
            <a:r>
              <a:rPr lang="vi-VN" altLang="zh-CN" dirty="0" err="1" smtClean="0"/>
              <a:t>đất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nước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vượt</a:t>
            </a:r>
            <a:r>
              <a:rPr lang="vi-VN" altLang="zh-CN" dirty="0" smtClean="0"/>
              <a:t> qua </a:t>
            </a:r>
            <a:r>
              <a:rPr lang="vi-VN" altLang="zh-CN" b="1" u="sng" dirty="0" err="1" smtClean="0"/>
              <a:t>khủng</a:t>
            </a:r>
            <a:r>
              <a:rPr lang="vi-VN" altLang="zh-CN" b="1" u="sng" dirty="0" smtClean="0"/>
              <a:t> </a:t>
            </a:r>
            <a:r>
              <a:rPr lang="vi-VN" altLang="zh-CN" b="1" u="sng" dirty="0" err="1" smtClean="0"/>
              <a:t>hoảng</a:t>
            </a:r>
            <a:r>
              <a:rPr lang="vi-VN" altLang="zh-CN" dirty="0" smtClean="0"/>
              <a:t>, </a:t>
            </a:r>
            <a:r>
              <a:rPr lang="vi-VN" altLang="zh-CN" dirty="0" err="1" smtClean="0"/>
              <a:t>Đảng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và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nước</a:t>
            </a:r>
            <a:r>
              <a:rPr lang="vi-VN" altLang="zh-CN" dirty="0" smtClean="0"/>
              <a:t> ta </a:t>
            </a:r>
            <a:r>
              <a:rPr lang="vi-VN" altLang="zh-CN" dirty="0" err="1" smtClean="0"/>
              <a:t>phải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tiến</a:t>
            </a:r>
            <a:r>
              <a:rPr lang="vi-VN" altLang="zh-CN" dirty="0" smtClean="0"/>
              <a:t> </a:t>
            </a:r>
            <a:r>
              <a:rPr lang="vi-VN" altLang="zh-CN" dirty="0" err="1" smtClean="0"/>
              <a:t>hành</a:t>
            </a:r>
            <a:r>
              <a:rPr lang="vi-VN" altLang="zh-CN" dirty="0" smtClean="0"/>
              <a:t> </a:t>
            </a:r>
            <a:r>
              <a:rPr lang="vi-VN" altLang="zh-CN" b="1" u="sng" dirty="0" err="1" smtClean="0"/>
              <a:t>đổi</a:t>
            </a:r>
            <a:r>
              <a:rPr lang="vi-VN" altLang="zh-CN" b="1" u="sng" dirty="0" smtClean="0"/>
              <a:t> </a:t>
            </a:r>
            <a:r>
              <a:rPr lang="vi-VN" altLang="zh-CN" b="1" u="sng" dirty="0" err="1" smtClean="0"/>
              <a:t>mới</a:t>
            </a:r>
            <a:r>
              <a:rPr lang="vi-VN" altLang="zh-CN" b="1" u="sng" dirty="0" smtClean="0"/>
              <a:t>.</a:t>
            </a:r>
            <a:endParaRPr lang="en-US" altLang="zh-CN" b="1" u="sng" dirty="0"/>
          </a:p>
        </p:txBody>
      </p:sp>
      <p:sp>
        <p:nvSpPr>
          <p:cNvPr id="12" name="Mũi tên Phải 11"/>
          <p:cNvSpPr/>
          <p:nvPr/>
        </p:nvSpPr>
        <p:spPr>
          <a:xfrm>
            <a:off x="1703512" y="4509120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1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9"/>
    </mc:Choice>
    <mc:Fallback xmlns="">
      <p:transition spd="slow" advTm="3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31838"/>
            <a:ext cx="8229600" cy="5695950"/>
          </a:xfrm>
        </p:spPr>
        <p:txBody>
          <a:bodyPr anchor="t"/>
          <a:lstStyle/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 b="1" u="sng" noProof="1">
                <a:solidFill>
                  <a:srgbClr val="C00000"/>
                </a:solidFill>
                <a:ea typeface="Arial" panose="020B0604020202020204" pitchFamily="34" charset="0"/>
              </a:rPr>
              <a:t>b. </a:t>
            </a:r>
            <a:r>
              <a:rPr lang="vi-VN" altLang="zh-CN" b="1" u="sng" noProof="1" smtClean="0">
                <a:solidFill>
                  <a:srgbClr val="C00000"/>
                </a:solidFill>
              </a:rPr>
              <a:t>Hoàn cảnh thế giới:</a:t>
            </a:r>
            <a:endParaRPr lang="en-US" altLang="zh-CN" sz="3200" b="1" u="sng" noProof="1">
              <a:solidFill>
                <a:srgbClr val="C00000"/>
              </a:solidFill>
            </a:endParaRPr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 noProof="1">
                <a:solidFill>
                  <a:schemeClr val="tx1"/>
                </a:solidFill>
                <a:ea typeface="Arial" panose="020B0604020202020204" pitchFamily="34" charset="0"/>
              </a:rPr>
              <a:t>- Những thay đổi của tình hình thế giới và quan hệ giữa các nước do tác động của </a:t>
            </a:r>
            <a:r>
              <a:rPr lang="en-US" altLang="zh-CN" sz="3200" b="1" u="sng" noProof="1">
                <a:solidFill>
                  <a:schemeClr val="tx1"/>
                </a:solidFill>
                <a:ea typeface="Arial" panose="020B0604020202020204" pitchFamily="34" charset="0"/>
              </a:rPr>
              <a:t>cách mạng khoa học kỹ thuật.</a:t>
            </a:r>
          </a:p>
          <a:p>
            <a:pPr mar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 noProof="1">
                <a:solidFill>
                  <a:schemeClr val="tx1"/>
                </a:solidFill>
                <a:ea typeface="Arial" panose="020B0604020202020204" pitchFamily="34" charset="0"/>
              </a:rPr>
              <a:t>- Cuộc khủng hoảng toàn diện, trầm trọng của </a:t>
            </a:r>
            <a:r>
              <a:rPr lang="en-US" altLang="zh-CN" sz="3200" b="1" u="sng" noProof="1">
                <a:solidFill>
                  <a:schemeClr val="tx1"/>
                </a:solidFill>
                <a:ea typeface="Arial" panose="020B0604020202020204" pitchFamily="34" charset="0"/>
              </a:rPr>
              <a:t>Liên xô và các nước xã hội chủ nghĩa </a:t>
            </a:r>
            <a:r>
              <a:rPr lang="en-US" altLang="zh-CN" sz="3200" noProof="1">
                <a:solidFill>
                  <a:schemeClr val="tx1"/>
                </a:solidFill>
                <a:ea typeface="Arial" panose="020B0604020202020204" pitchFamily="34" charset="0"/>
              </a:rPr>
              <a:t>khác cũng đòi hỏi Đảng và Nhà nước phải tiến hành đổi mới.</a:t>
            </a:r>
          </a:p>
        </p:txBody>
      </p:sp>
      <p:pic>
        <p:nvPicPr>
          <p:cNvPr id="7" name="Âm than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7"/>
    </mc:Choice>
    <mc:Fallback xmlns="">
      <p:transition spd="slow" advTm="2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670560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3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4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-1828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5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7162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AutoShape 5">
            <a:hlinkClick r:id="" action="ppaction://noaction"/>
          </p:cNvPr>
          <p:cNvSpPr/>
          <p:nvPr/>
        </p:nvSpPr>
        <p:spPr>
          <a:xfrm>
            <a:off x="1828800" y="478256"/>
            <a:ext cx="3886200" cy="876300"/>
          </a:xfrm>
          <a:prstGeom prst="octagon">
            <a:avLst>
              <a:gd name="adj" fmla="val 29287"/>
            </a:avLst>
          </a:prstGeom>
          <a:noFill/>
          <a:ln w="9525">
            <a:noFill/>
          </a:ln>
        </p:spPr>
        <p:txBody>
          <a:bodyPr wrap="none" anchor="ctr"/>
          <a:lstStyle/>
          <a:p>
            <a:pPr marL="457200" indent="-457200" algn="ctr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Đường lối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Đảng</a:t>
            </a:r>
            <a:endParaRPr lang="vi-VN" altLang="zh-C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 algn="ctr"/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40" name="Picture 17" descr="Co V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228600"/>
            <a:ext cx="6096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5" descr="RUSSI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152400"/>
            <a:ext cx="685800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209800" y="2057400"/>
            <a:ext cx="1905000" cy="3886200"/>
          </a:xfrm>
          <a:prstGeom prst="octagon">
            <a:avLst>
              <a:gd name="adj" fmla="val 29287"/>
            </a:avLst>
          </a:prstGeom>
          <a:solidFill>
            <a:schemeClr val="accent2"/>
          </a:solidFill>
          <a:ln w="9525" algn="ctr">
            <a:solidFill>
              <a:srgbClr val="990000"/>
            </a:solidFill>
            <a:miter lim="800000"/>
          </a:ln>
        </p:spPr>
        <p:txBody>
          <a:bodyPr wrap="none" anchor="ctr"/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lối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đề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VI,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chỉnh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,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sung,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triển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VII,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VIII, 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IX.</a:t>
            </a:r>
          </a:p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01068" name="AutoShape 12"/>
          <p:cNvCxnSpPr/>
          <p:nvPr/>
        </p:nvCxnSpPr>
        <p:spPr>
          <a:xfrm flipV="1">
            <a:off x="4114800" y="2895600"/>
            <a:ext cx="1371600" cy="723900"/>
          </a:xfrm>
          <a:prstGeom prst="straightConnector1">
            <a:avLst/>
          </a:prstGeom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069" name="AutoShape 13"/>
          <p:cNvSpPr>
            <a:spLocks noChangeArrowheads="1"/>
          </p:cNvSpPr>
          <p:nvPr/>
        </p:nvSpPr>
        <p:spPr bwMode="auto">
          <a:xfrm>
            <a:off x="5486400" y="1181100"/>
            <a:ext cx="4876800" cy="1714501"/>
          </a:xfrm>
          <a:prstGeom prst="octagon">
            <a:avLst>
              <a:gd name="adj" fmla="val 29287"/>
            </a:avLst>
          </a:prstGeom>
          <a:solidFill>
            <a:schemeClr val="accent2"/>
          </a:solidFill>
          <a:ln w="9525">
            <a:solidFill>
              <a:srgbClr val="FF00FF"/>
            </a:solidFill>
            <a:miter lim="800000"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tiêu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CNXH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mà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cho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những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mục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tiêu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đó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Được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thực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hiện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có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chemeClr val="accent3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/>
                </a:solidFill>
                <a:latin typeface="Times New Roman" panose="02020603050405020304" pitchFamily="18" charset="0"/>
              </a:rPr>
              <a:t>quả</a:t>
            </a:r>
            <a:endParaRPr lang="en-US" sz="20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01070" name="AutoShape 14"/>
          <p:cNvCxnSpPr/>
          <p:nvPr/>
        </p:nvCxnSpPr>
        <p:spPr>
          <a:xfrm>
            <a:off x="4114800" y="3657600"/>
            <a:ext cx="1371600" cy="0"/>
          </a:xfrm>
          <a:prstGeom prst="straightConnector1">
            <a:avLst/>
          </a:prstGeom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071" name="AutoShape 15"/>
          <p:cNvSpPr>
            <a:spLocks noChangeArrowheads="1"/>
          </p:cNvSpPr>
          <p:nvPr/>
        </p:nvSpPr>
        <p:spPr bwMode="auto">
          <a:xfrm>
            <a:off x="5638800" y="3048000"/>
            <a:ext cx="4419600" cy="914400"/>
          </a:xfrm>
          <a:prstGeom prst="octagon">
            <a:avLst>
              <a:gd name="adj" fmla="val 29287"/>
            </a:avLst>
          </a:prstGeom>
          <a:solidFill>
            <a:schemeClr val="accent2"/>
          </a:solidFill>
          <a:ln w="9525">
            <a:solidFill>
              <a:srgbClr val="FF00FF"/>
            </a:solidFill>
            <a:miter lim="800000"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Đổi mới phải toàn diện và đồng bộ.</a:t>
            </a:r>
          </a:p>
        </p:txBody>
      </p:sp>
      <p:cxnSp>
        <p:nvCxnSpPr>
          <p:cNvPr id="301072" name="AutoShape 16"/>
          <p:cNvCxnSpPr/>
          <p:nvPr/>
        </p:nvCxnSpPr>
        <p:spPr>
          <a:xfrm>
            <a:off x="7010400" y="4191000"/>
            <a:ext cx="2667000" cy="914400"/>
          </a:xfrm>
          <a:prstGeom prst="bentConnector3">
            <a:avLst>
              <a:gd name="adj1" fmla="val 100477"/>
            </a:avLst>
          </a:prstGeom>
          <a:ln w="31750" cap="flat" cmpd="sng">
            <a:solidFill>
              <a:srgbClr val="99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01073" name="AutoShape 17"/>
          <p:cNvCxnSpPr/>
          <p:nvPr/>
        </p:nvCxnSpPr>
        <p:spPr>
          <a:xfrm rot="-10800000" flipV="1">
            <a:off x="4724400" y="4191000"/>
            <a:ext cx="2286000" cy="762000"/>
          </a:xfrm>
          <a:prstGeom prst="bentConnector3">
            <a:avLst>
              <a:gd name="adj1" fmla="val 100556"/>
            </a:avLst>
          </a:prstGeom>
          <a:ln w="31750" cap="flat" cmpd="sng">
            <a:solidFill>
              <a:srgbClr val="99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01074" name="AutoShape 18"/>
          <p:cNvCxnSpPr/>
          <p:nvPr/>
        </p:nvCxnSpPr>
        <p:spPr>
          <a:xfrm rot="5400000">
            <a:off x="6818313" y="4454525"/>
            <a:ext cx="990600" cy="1588"/>
          </a:xfrm>
          <a:prstGeom prst="bentConnector3">
            <a:avLst>
              <a:gd name="adj1" fmla="val 50000"/>
            </a:avLst>
          </a:prstGeom>
          <a:ln w="31750" cap="flat" cmpd="sng">
            <a:solidFill>
              <a:srgbClr val="99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301075" name="Oval 19"/>
          <p:cNvSpPr>
            <a:spLocks noChangeArrowheads="1"/>
          </p:cNvSpPr>
          <p:nvPr/>
        </p:nvSpPr>
        <p:spPr bwMode="auto">
          <a:xfrm>
            <a:off x="4191000" y="4953000"/>
            <a:ext cx="990600" cy="11430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66"/>
            </a:solidFill>
            <a:rou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Kinh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 tế</a:t>
            </a:r>
          </a:p>
        </p:txBody>
      </p:sp>
      <p:cxnSp>
        <p:nvCxnSpPr>
          <p:cNvPr id="301076" name="AutoShape 20"/>
          <p:cNvCxnSpPr/>
          <p:nvPr/>
        </p:nvCxnSpPr>
        <p:spPr>
          <a:xfrm rot="5400000">
            <a:off x="5789613" y="4568825"/>
            <a:ext cx="762000" cy="1588"/>
          </a:xfrm>
          <a:prstGeom prst="bentConnector3">
            <a:avLst>
              <a:gd name="adj1" fmla="val 50204"/>
            </a:avLst>
          </a:prstGeom>
          <a:ln w="31750" cap="flat" cmpd="sng">
            <a:solidFill>
              <a:srgbClr val="99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01077" name="AutoShape 21"/>
          <p:cNvCxnSpPr/>
          <p:nvPr/>
        </p:nvCxnSpPr>
        <p:spPr>
          <a:xfrm rot="5400000">
            <a:off x="8113713" y="4530725"/>
            <a:ext cx="685800" cy="1588"/>
          </a:xfrm>
          <a:prstGeom prst="bentConnector3">
            <a:avLst>
              <a:gd name="adj1" fmla="val 50000"/>
            </a:avLst>
          </a:prstGeom>
          <a:ln w="31750" cap="flat" cmpd="sng">
            <a:solidFill>
              <a:srgbClr val="99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301078" name="Oval 22"/>
          <p:cNvSpPr>
            <a:spLocks noChangeArrowheads="1"/>
          </p:cNvSpPr>
          <p:nvPr/>
        </p:nvSpPr>
        <p:spPr bwMode="auto">
          <a:xfrm>
            <a:off x="5715000" y="4953000"/>
            <a:ext cx="990600" cy="11430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66"/>
            </a:solidFill>
            <a:rou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Chính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 trị</a:t>
            </a:r>
          </a:p>
        </p:txBody>
      </p:sp>
      <p:sp>
        <p:nvSpPr>
          <p:cNvPr id="301079" name="Oval 23"/>
          <p:cNvSpPr>
            <a:spLocks noChangeArrowheads="1"/>
          </p:cNvSpPr>
          <p:nvPr/>
        </p:nvSpPr>
        <p:spPr bwMode="auto">
          <a:xfrm>
            <a:off x="6858000" y="4953000"/>
            <a:ext cx="914400" cy="11430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66"/>
            </a:solidFill>
            <a:rou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Tổ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chức</a:t>
            </a:r>
          </a:p>
        </p:txBody>
      </p:sp>
      <p:sp>
        <p:nvSpPr>
          <p:cNvPr id="301080" name="Oval 24"/>
          <p:cNvSpPr>
            <a:spLocks noChangeArrowheads="1"/>
          </p:cNvSpPr>
          <p:nvPr/>
        </p:nvSpPr>
        <p:spPr bwMode="auto">
          <a:xfrm>
            <a:off x="8001000" y="4953000"/>
            <a:ext cx="914400" cy="11430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66"/>
            </a:solidFill>
            <a:rou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Tư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tưởng</a:t>
            </a:r>
          </a:p>
        </p:txBody>
      </p:sp>
      <p:sp>
        <p:nvSpPr>
          <p:cNvPr id="301081" name="Oval 25"/>
          <p:cNvSpPr>
            <a:spLocks noChangeArrowheads="1"/>
          </p:cNvSpPr>
          <p:nvPr/>
        </p:nvSpPr>
        <p:spPr bwMode="auto">
          <a:xfrm>
            <a:off x="9220200" y="5105400"/>
            <a:ext cx="914400" cy="11430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66"/>
            </a:solidFill>
            <a:rou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Văn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chemeClr val="accent3"/>
                </a:solidFill>
                <a:latin typeface="Times New Roman" panose="02020603050405020304" pitchFamily="18" charset="0"/>
              </a:rPr>
              <a:t> hóa</a:t>
            </a:r>
          </a:p>
        </p:txBody>
      </p:sp>
      <p:pic>
        <p:nvPicPr>
          <p:cNvPr id="17436" name="Picture 28" descr="2-Sac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584035"/>
            <a:ext cx="4114800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8" name="Picture 12" descr="110104vankiem%20(2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4114800"/>
            <a:ext cx="4267200" cy="247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Âm thanh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159488"/>
      </p:ext>
    </p:extLst>
  </p:cSld>
  <p:clrMapOvr>
    <a:masterClrMapping/>
  </p:clrMapOvr>
  <p:transition advTm="5328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0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0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30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0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30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30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0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0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0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301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ldLvl="0" animBg="1"/>
      <p:bldP spid="301069" grpId="0" bldLvl="0" animBg="1"/>
      <p:bldP spid="301071" grpId="0" bldLvl="0" animBg="1"/>
      <p:bldP spid="301075" grpId="0" bldLvl="0" animBg="1"/>
      <p:bldP spid="301075" grpId="1" bldLvl="0" animBg="1"/>
      <p:bldP spid="301075" grpId="2" bldLvl="0" animBg="1"/>
      <p:bldP spid="301078" grpId="0" bldLvl="0" animBg="1"/>
      <p:bldP spid="301079" grpId="0" bldLvl="0" animBg="1"/>
      <p:bldP spid="301080" grpId="0" bldLvl="0" animBg="1"/>
      <p:bldP spid="30108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670560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3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4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-1828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5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7162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17" descr="Co V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228600"/>
            <a:ext cx="6096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5" descr="RUSSI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152400"/>
            <a:ext cx="685800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4989" name="Oval 13"/>
          <p:cNvSpPr/>
          <p:nvPr/>
        </p:nvSpPr>
        <p:spPr>
          <a:xfrm>
            <a:off x="4724401" y="2819400"/>
            <a:ext cx="1755775" cy="15240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Kinh tế</a:t>
            </a:r>
          </a:p>
        </p:txBody>
      </p:sp>
      <p:sp>
        <p:nvSpPr>
          <p:cNvPr id="254990" name="Oval 14"/>
          <p:cNvSpPr/>
          <p:nvPr/>
        </p:nvSpPr>
        <p:spPr>
          <a:xfrm>
            <a:off x="7239000" y="2743200"/>
            <a:ext cx="2057400" cy="1905000"/>
          </a:xfrm>
          <a:prstGeom prst="ellipse">
            <a:avLst/>
          </a:prstGeom>
          <a:solidFill>
            <a:srgbClr val="990099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Xây dựng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nền kinh tế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quốc dân cơ cấu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nhiều ngành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nghề…</a:t>
            </a:r>
          </a:p>
        </p:txBody>
      </p:sp>
      <p:sp>
        <p:nvSpPr>
          <p:cNvPr id="254991" name="Oval 15"/>
          <p:cNvSpPr/>
          <p:nvPr/>
        </p:nvSpPr>
        <p:spPr>
          <a:xfrm>
            <a:off x="4343400" y="4800600"/>
            <a:ext cx="2743200" cy="1600200"/>
          </a:xfrm>
          <a:prstGeom prst="ellipse">
            <a:avLst/>
          </a:prstGeom>
          <a:solidFill>
            <a:srgbClr val="993366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Phát triển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kinh tế hàng hóa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nhiều thành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phần, nhiều quy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mô, trình đô</a:t>
            </a:r>
          </a:p>
        </p:txBody>
      </p:sp>
      <p:sp>
        <p:nvSpPr>
          <p:cNvPr id="254992" name="Oval 16"/>
          <p:cNvSpPr/>
          <p:nvPr/>
        </p:nvSpPr>
        <p:spPr>
          <a:xfrm>
            <a:off x="2057401" y="2819400"/>
            <a:ext cx="1984375" cy="1676400"/>
          </a:xfrm>
          <a:prstGeom prst="ellipse">
            <a:avLst/>
          </a:prstGeom>
          <a:solidFill>
            <a:srgbClr val="0033CC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Mở rộng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quan hệ kinh tế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đối ngoại.</a:t>
            </a:r>
          </a:p>
        </p:txBody>
      </p:sp>
      <p:sp>
        <p:nvSpPr>
          <p:cNvPr id="19479" name="AutoShape 23"/>
          <p:cNvSpPr>
            <a:spLocks noChangeArrowheads="1"/>
          </p:cNvSpPr>
          <p:nvPr/>
        </p:nvSpPr>
        <p:spPr bwMode="auto">
          <a:xfrm>
            <a:off x="6629398" y="3505200"/>
            <a:ext cx="457200" cy="304801"/>
          </a:xfrm>
          <a:prstGeom prst="rightArrow">
            <a:avLst>
              <a:gd name="adj1" fmla="val 50000"/>
              <a:gd name="adj2" fmla="val 101961"/>
            </a:avLst>
          </a:prstGeom>
          <a:blipFill>
            <a:blip r:embed="rId9" cstate="print"/>
            <a:stretch>
              <a:fillRect/>
            </a:stretch>
          </a:blipFill>
          <a:ln w="9525" algn="ctr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14300" prst="artDeco"/>
            <a:bevelB prst="convex"/>
            <a:extrusionClr>
              <a:srgbClr val="92D050"/>
            </a:extrusionClr>
            <a:contourClr>
              <a:srgbClr val="00B0F0"/>
            </a:contourClr>
          </a:sp3d>
        </p:spPr>
        <p:txBody>
          <a:bodyPr wrap="none" anchor="ctr"/>
          <a:lstStyle/>
          <a:p>
            <a:pPr defTabSz="914400">
              <a:defRPr/>
            </a:pPr>
            <a:endParaRPr lang="en-US"/>
          </a:p>
        </p:txBody>
      </p:sp>
      <p:grpSp>
        <p:nvGrpSpPr>
          <p:cNvPr id="2" name="AutoShape 23"/>
          <p:cNvGrpSpPr/>
          <p:nvPr/>
        </p:nvGrpSpPr>
        <p:grpSpPr>
          <a:xfrm rot="5713673">
            <a:off x="5392739" y="4354514"/>
            <a:ext cx="301625" cy="428625"/>
            <a:chOff x="1563" y="411"/>
            <a:chExt cx="1290" cy="345"/>
          </a:xfrm>
        </p:grpSpPr>
        <p:pic>
          <p:nvPicPr>
            <p:cNvPr id="20494" name="AutoShape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63" y="411"/>
              <a:ext cx="1290" cy="3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5" name="Text Box 22"/>
            <p:cNvSpPr txBox="1"/>
            <p:nvPr/>
          </p:nvSpPr>
          <p:spPr>
            <a:xfrm>
              <a:off x="1584" y="509"/>
              <a:ext cx="1092" cy="152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AutoShape 23"/>
          <p:cNvGrpSpPr/>
          <p:nvPr/>
        </p:nvGrpSpPr>
        <p:grpSpPr>
          <a:xfrm rot="10800000">
            <a:off x="4191000" y="3429000"/>
            <a:ext cx="381000" cy="457200"/>
            <a:chOff x="1563" y="411"/>
            <a:chExt cx="1290" cy="345"/>
          </a:xfrm>
        </p:grpSpPr>
        <p:pic>
          <p:nvPicPr>
            <p:cNvPr id="20497" name="AutoShape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63" y="411"/>
              <a:ext cx="1290" cy="3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8" name="Text Box 25"/>
            <p:cNvSpPr txBox="1"/>
            <p:nvPr/>
          </p:nvSpPr>
          <p:spPr>
            <a:xfrm>
              <a:off x="1584" y="509"/>
              <a:ext cx="1092" cy="152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AutoShape 28"/>
          <p:cNvGrpSpPr/>
          <p:nvPr/>
        </p:nvGrpSpPr>
        <p:grpSpPr>
          <a:xfrm rot="2871819">
            <a:off x="6907214" y="4598988"/>
            <a:ext cx="511175" cy="1371600"/>
            <a:chOff x="4739" y="1409"/>
            <a:chExt cx="307" cy="1475"/>
          </a:xfrm>
        </p:grpSpPr>
        <p:pic>
          <p:nvPicPr>
            <p:cNvPr id="20500" name="AutoShape 2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1" name="Text Box 31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AutoShape 28"/>
          <p:cNvGrpSpPr/>
          <p:nvPr/>
        </p:nvGrpSpPr>
        <p:grpSpPr>
          <a:xfrm rot="9591166">
            <a:off x="3505200" y="4419600"/>
            <a:ext cx="654050" cy="1130300"/>
            <a:chOff x="4739" y="1409"/>
            <a:chExt cx="307" cy="1475"/>
          </a:xfrm>
        </p:grpSpPr>
        <p:pic>
          <p:nvPicPr>
            <p:cNvPr id="20503" name="AutoShape 2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4" name="Text Box 34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AutoShape 23"/>
          <p:cNvGrpSpPr/>
          <p:nvPr/>
        </p:nvGrpSpPr>
        <p:grpSpPr>
          <a:xfrm rot="-5135160">
            <a:off x="5524500" y="2324100"/>
            <a:ext cx="381000" cy="457200"/>
            <a:chOff x="1563" y="411"/>
            <a:chExt cx="1290" cy="345"/>
          </a:xfrm>
        </p:grpSpPr>
        <p:pic>
          <p:nvPicPr>
            <p:cNvPr id="20506" name="AutoShape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63" y="411"/>
              <a:ext cx="1290" cy="3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7" name="Text Box 37"/>
            <p:cNvSpPr txBox="1"/>
            <p:nvPr/>
          </p:nvSpPr>
          <p:spPr>
            <a:xfrm>
              <a:off x="1584" y="509"/>
              <a:ext cx="1092" cy="15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sp>
        <p:nvSpPr>
          <p:cNvPr id="255014" name="Oval 38"/>
          <p:cNvSpPr/>
          <p:nvPr/>
        </p:nvSpPr>
        <p:spPr>
          <a:xfrm>
            <a:off x="4343400" y="400686"/>
            <a:ext cx="2743200" cy="1809115"/>
          </a:xfrm>
          <a:prstGeom prst="ellipse">
            <a:avLst/>
          </a:prstGeom>
          <a:solidFill>
            <a:srgbClr val="FF0066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Xóa bỏ cơ chế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quản lí kinh tế 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tập trung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bao cấp, hình thành 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cơ chế thị trường</a:t>
            </a:r>
          </a:p>
        </p:txBody>
      </p:sp>
      <p:grpSp>
        <p:nvGrpSpPr>
          <p:cNvPr id="7" name="AutoShape 28"/>
          <p:cNvGrpSpPr/>
          <p:nvPr/>
        </p:nvGrpSpPr>
        <p:grpSpPr>
          <a:xfrm rot="-8310807">
            <a:off x="3657600" y="1600200"/>
            <a:ext cx="654050" cy="1130300"/>
            <a:chOff x="4739" y="1409"/>
            <a:chExt cx="307" cy="1475"/>
          </a:xfrm>
        </p:grpSpPr>
        <p:pic>
          <p:nvPicPr>
            <p:cNvPr id="20510" name="AutoShape 2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11" name="Text Box 41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AutoShape 28"/>
          <p:cNvGrpSpPr/>
          <p:nvPr/>
        </p:nvGrpSpPr>
        <p:grpSpPr>
          <a:xfrm rot="-1548739">
            <a:off x="7086600" y="1752600"/>
            <a:ext cx="654050" cy="1130300"/>
            <a:chOff x="4739" y="1409"/>
            <a:chExt cx="307" cy="1475"/>
          </a:xfrm>
        </p:grpSpPr>
        <p:pic>
          <p:nvPicPr>
            <p:cNvPr id="20513" name="AutoShape 2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14" name="Text Box 44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6" name="Âm thanh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894825"/>
      </p:ext>
    </p:extLst>
  </p:cSld>
  <p:clrMapOvr>
    <a:masterClrMapping/>
  </p:clrMapOvr>
  <p:transition advTm="9833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54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1947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4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4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4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4989" grpId="0" bldLvl="0" animBg="1"/>
      <p:bldP spid="254990" grpId="0" bldLvl="0" animBg="1"/>
      <p:bldP spid="254991" grpId="0" bldLvl="0" animBg="1"/>
      <p:bldP spid="254992" grpId="0" bldLvl="0" animBg="1"/>
      <p:bldP spid="25501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670560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3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24000" y="0"/>
            <a:ext cx="9144000" cy="2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4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-1828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5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V="1">
            <a:off x="7162800" y="3352800"/>
            <a:ext cx="68580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Rectangle 6"/>
          <p:cNvSpPr/>
          <p:nvPr/>
        </p:nvSpPr>
        <p:spPr>
          <a:xfrm>
            <a:off x="1789112" y="228600"/>
            <a:ext cx="8915400" cy="457200"/>
          </a:xfrm>
          <a:prstGeom prst="rect">
            <a:avLst/>
          </a:prstGeom>
          <a:solidFill>
            <a:srgbClr val="FFFE00"/>
          </a:solidFill>
          <a:ln w="9525"/>
          <a:scene3d>
            <a:camera prst="legacyObliqueTopLeft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E00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en-US" altLang="zh-CN" sz="2000" u="sng" dirty="0">
                <a:latin typeface="Times New Roman" panose="02020603050405020304" pitchFamily="18" charset="0"/>
              </a:rPr>
              <a:t>ĐẤT NƯỚC RÊN ĐƯỜNG ĐỔI MỚI ĐI LÊN CNXH)</a:t>
            </a:r>
          </a:p>
        </p:txBody>
      </p:sp>
      <p:pic>
        <p:nvPicPr>
          <p:cNvPr id="22534" name="Picture 17" descr="Co V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228600"/>
            <a:ext cx="6096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5" descr="RUSSI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152400"/>
            <a:ext cx="685800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7033" name="Oval 9"/>
          <p:cNvSpPr/>
          <p:nvPr/>
        </p:nvSpPr>
        <p:spPr>
          <a:xfrm>
            <a:off x="4724401" y="2667000"/>
            <a:ext cx="1755775" cy="1524000"/>
          </a:xfrm>
          <a:prstGeom prst="ellipse">
            <a:avLst/>
          </a:prstGeom>
          <a:solidFill>
            <a:srgbClr val="0033CC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Chính trị</a:t>
            </a:r>
          </a:p>
        </p:txBody>
      </p:sp>
      <p:sp>
        <p:nvSpPr>
          <p:cNvPr id="257034" name="Oval 10"/>
          <p:cNvSpPr/>
          <p:nvPr/>
        </p:nvSpPr>
        <p:spPr>
          <a:xfrm>
            <a:off x="7239000" y="1150842"/>
            <a:ext cx="2438400" cy="2360463"/>
          </a:xfrm>
          <a:prstGeom prst="ellipse">
            <a:avLst/>
          </a:prstGeom>
          <a:solidFill>
            <a:schemeClr val="hlink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Xây dựng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nhà nước của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dân do dân và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vì dân </a:t>
            </a:r>
          </a:p>
        </p:txBody>
      </p:sp>
      <p:sp>
        <p:nvSpPr>
          <p:cNvPr id="257035" name="Oval 11"/>
          <p:cNvSpPr/>
          <p:nvPr/>
        </p:nvSpPr>
        <p:spPr>
          <a:xfrm>
            <a:off x="4350676" y="4656042"/>
            <a:ext cx="2888324" cy="2003314"/>
          </a:xfrm>
          <a:prstGeom prst="ellipse">
            <a:avLst/>
          </a:prstGeom>
          <a:solidFill>
            <a:srgbClr val="993366"/>
          </a:solidFill>
          <a:ln w="9525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nền</a:t>
            </a:r>
          </a:p>
          <a:p>
            <a:pPr algn="ctr"/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XHCN,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vi-VN" altLang="zh-CN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uyền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l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ực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dân</a:t>
            </a:r>
          </a:p>
          <a:p>
            <a:pPr algn="ctr"/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036" name="Oval 12"/>
          <p:cNvSpPr/>
          <p:nvPr/>
        </p:nvSpPr>
        <p:spPr>
          <a:xfrm>
            <a:off x="1767675" y="980728"/>
            <a:ext cx="3087783" cy="2166113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chính</a:t>
            </a:r>
            <a:endParaRPr lang="vi-VN" altLang="zh-CN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đoàn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endParaRPr lang="vi-VN" altLang="zh-CN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Chính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sách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đối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ngoại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hòa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binh</a:t>
            </a:r>
          </a:p>
          <a:p>
            <a:pPr algn="ctr"/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hữu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nghị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vi-VN" altLang="zh-CN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AutoShape 23"/>
          <p:cNvGrpSpPr/>
          <p:nvPr/>
        </p:nvGrpSpPr>
        <p:grpSpPr>
          <a:xfrm rot="-1045150">
            <a:off x="6629400" y="2743200"/>
            <a:ext cx="457200" cy="457200"/>
            <a:chOff x="1563" y="411"/>
            <a:chExt cx="1290" cy="345"/>
          </a:xfrm>
        </p:grpSpPr>
        <p:pic>
          <p:nvPicPr>
            <p:cNvPr id="22541" name="AutoShape 2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563" y="411"/>
              <a:ext cx="1290" cy="3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2" name="Text Box 15"/>
            <p:cNvSpPr txBox="1"/>
            <p:nvPr/>
          </p:nvSpPr>
          <p:spPr>
            <a:xfrm>
              <a:off x="1584" y="509"/>
              <a:ext cx="1092" cy="1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AutoShape 23"/>
          <p:cNvGrpSpPr/>
          <p:nvPr/>
        </p:nvGrpSpPr>
        <p:grpSpPr>
          <a:xfrm rot="5400000">
            <a:off x="5430839" y="4243389"/>
            <a:ext cx="384175" cy="428625"/>
            <a:chOff x="1563" y="411"/>
            <a:chExt cx="1290" cy="345"/>
          </a:xfrm>
        </p:grpSpPr>
        <p:pic>
          <p:nvPicPr>
            <p:cNvPr id="22544" name="AutoShape 2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563" y="411"/>
              <a:ext cx="1290" cy="3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5" name="Text Box 18"/>
            <p:cNvSpPr txBox="1"/>
            <p:nvPr/>
          </p:nvSpPr>
          <p:spPr>
            <a:xfrm>
              <a:off x="1584" y="509"/>
              <a:ext cx="1092" cy="1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AutoShape 23"/>
          <p:cNvGrpSpPr/>
          <p:nvPr/>
        </p:nvGrpSpPr>
        <p:grpSpPr>
          <a:xfrm rot="-7727062">
            <a:off x="4457700" y="2705100"/>
            <a:ext cx="381000" cy="457200"/>
            <a:chOff x="1563" y="411"/>
            <a:chExt cx="1290" cy="345"/>
          </a:xfrm>
        </p:grpSpPr>
        <p:pic>
          <p:nvPicPr>
            <p:cNvPr id="22547" name="AutoShape 2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563" y="411"/>
              <a:ext cx="1290" cy="3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8" name="Text Box 21"/>
            <p:cNvSpPr txBox="1"/>
            <p:nvPr/>
          </p:nvSpPr>
          <p:spPr>
            <a:xfrm>
              <a:off x="1584" y="509"/>
              <a:ext cx="1092" cy="15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AutoShape 28"/>
          <p:cNvGrpSpPr/>
          <p:nvPr/>
        </p:nvGrpSpPr>
        <p:grpSpPr>
          <a:xfrm rot="2518169">
            <a:off x="7192963" y="3567113"/>
            <a:ext cx="703262" cy="1758950"/>
            <a:chOff x="4739" y="1409"/>
            <a:chExt cx="307" cy="1475"/>
          </a:xfrm>
        </p:grpSpPr>
        <p:pic>
          <p:nvPicPr>
            <p:cNvPr id="22550" name="AutoShape 2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51" name="Text Box 24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AutoShape 28"/>
          <p:cNvGrpSpPr/>
          <p:nvPr/>
        </p:nvGrpSpPr>
        <p:grpSpPr>
          <a:xfrm rot="9252377">
            <a:off x="3175000" y="3398839"/>
            <a:ext cx="914400" cy="1881187"/>
            <a:chOff x="4739" y="1409"/>
            <a:chExt cx="307" cy="1475"/>
          </a:xfrm>
        </p:grpSpPr>
        <p:pic>
          <p:nvPicPr>
            <p:cNvPr id="22553" name="AutoShape 2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54" name="Text Box 27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AutoShape 28"/>
          <p:cNvGrpSpPr/>
          <p:nvPr/>
        </p:nvGrpSpPr>
        <p:grpSpPr>
          <a:xfrm rot="-5400000">
            <a:off x="5673725" y="955675"/>
            <a:ext cx="533400" cy="1974850"/>
            <a:chOff x="4739" y="1409"/>
            <a:chExt cx="307" cy="1475"/>
          </a:xfrm>
        </p:grpSpPr>
        <p:pic>
          <p:nvPicPr>
            <p:cNvPr id="22556" name="AutoShape 2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739" y="1409"/>
              <a:ext cx="307" cy="1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57" name="Text Box 34"/>
            <p:cNvSpPr txBox="1"/>
            <p:nvPr/>
          </p:nvSpPr>
          <p:spPr>
            <a:xfrm rot="5400000">
              <a:off x="4151" y="2016"/>
              <a:ext cx="148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8" name="Âm thanh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170027"/>
      </p:ext>
    </p:extLst>
  </p:cSld>
  <p:clrMapOvr>
    <a:masterClrMapping/>
  </p:clrMapOvr>
  <p:transition advTm="6339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57033" grpId="0" bldLvl="0" animBg="1"/>
      <p:bldP spid="257034" grpId="0" bldLvl="0" animBg="1"/>
      <p:bldP spid="257035" grpId="0" bldLvl="0" animBg="1"/>
      <p:bldP spid="25703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85826"/>
            <a:ext cx="8229600" cy="5240655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C00000"/>
                </a:solidFill>
              </a:rPr>
              <a:t>b. Ý NGHĨA</a:t>
            </a:r>
          </a:p>
          <a:p>
            <a:pPr>
              <a:buFontTx/>
              <a:buChar char="-"/>
            </a:pPr>
            <a:r>
              <a:rPr lang="vi-VN" dirty="0" smtClean="0"/>
              <a:t>Đưa </a:t>
            </a:r>
            <a:r>
              <a:rPr lang="vi-VN" dirty="0" err="1" smtClean="0"/>
              <a:t>đất</a:t>
            </a:r>
            <a:r>
              <a:rPr lang="vi-VN" dirty="0" smtClean="0"/>
              <a:t> </a:t>
            </a:r>
            <a:r>
              <a:rPr lang="vi-VN" dirty="0" err="1" smtClean="0"/>
              <a:t>nước</a:t>
            </a:r>
            <a:r>
              <a:rPr lang="vi-VN" dirty="0" smtClean="0"/>
              <a:t> </a:t>
            </a:r>
            <a:r>
              <a:rPr lang="vi-VN" dirty="0" err="1" smtClean="0"/>
              <a:t>vượt</a:t>
            </a:r>
            <a:r>
              <a:rPr lang="vi-VN" dirty="0" smtClean="0"/>
              <a:t> qua </a:t>
            </a:r>
            <a:r>
              <a:rPr lang="vi-VN" dirty="0" err="1" smtClean="0"/>
              <a:t>khủng</a:t>
            </a:r>
            <a:r>
              <a:rPr lang="vi-VN" dirty="0" smtClean="0"/>
              <a:t> </a:t>
            </a:r>
            <a:r>
              <a:rPr lang="vi-VN" dirty="0" err="1" smtClean="0"/>
              <a:t>hoảng</a:t>
            </a:r>
            <a:r>
              <a:rPr lang="vi-VN" dirty="0" smtClean="0"/>
              <a:t>. </a:t>
            </a:r>
            <a:r>
              <a:rPr lang="vi-VN" dirty="0" err="1"/>
              <a:t>t</a:t>
            </a:r>
            <a:r>
              <a:rPr lang="vi-VN" dirty="0" err="1" smtClean="0"/>
              <a:t>húc</a:t>
            </a:r>
            <a:r>
              <a:rPr lang="vi-VN" dirty="0" smtClean="0"/>
              <a:t> </a:t>
            </a:r>
            <a:r>
              <a:rPr lang="vi-VN" dirty="0" err="1" smtClean="0"/>
              <a:t>đẩy</a:t>
            </a:r>
            <a:r>
              <a:rPr lang="vi-VN" dirty="0" smtClean="0"/>
              <a:t> </a:t>
            </a:r>
            <a:r>
              <a:rPr lang="vi-VN" dirty="0" err="1" smtClean="0"/>
              <a:t>sự</a:t>
            </a:r>
            <a:r>
              <a:rPr lang="vi-VN" dirty="0" smtClean="0"/>
              <a:t> </a:t>
            </a:r>
            <a:r>
              <a:rPr lang="vi-VN" dirty="0" err="1" smtClean="0"/>
              <a:t>nghiệp</a:t>
            </a:r>
            <a:r>
              <a:rPr lang="vi-VN" dirty="0" smtClean="0"/>
              <a:t> </a:t>
            </a:r>
            <a:r>
              <a:rPr lang="vi-VN" dirty="0" err="1" smtClean="0"/>
              <a:t>cách</a:t>
            </a:r>
            <a:r>
              <a:rPr lang="vi-VN" dirty="0" smtClean="0"/>
              <a:t> </a:t>
            </a:r>
            <a:r>
              <a:rPr lang="vi-VN" dirty="0" err="1" smtClean="0"/>
              <a:t>mạng</a:t>
            </a:r>
            <a:r>
              <a:rPr lang="vi-VN" dirty="0" smtClean="0"/>
              <a:t> </a:t>
            </a:r>
            <a:r>
              <a:rPr lang="vi-VN" dirty="0" err="1" smtClean="0"/>
              <a:t>xã</a:t>
            </a:r>
            <a:r>
              <a:rPr lang="vi-VN" dirty="0" smtClean="0"/>
              <a:t> </a:t>
            </a:r>
            <a:r>
              <a:rPr lang="vi-VN" dirty="0" err="1" smtClean="0"/>
              <a:t>hội</a:t>
            </a:r>
            <a:r>
              <a:rPr lang="vi-VN" dirty="0" smtClean="0"/>
              <a:t> </a:t>
            </a:r>
            <a:r>
              <a:rPr lang="vi-VN" dirty="0" err="1" smtClean="0"/>
              <a:t>chủ</a:t>
            </a:r>
            <a:r>
              <a:rPr lang="vi-VN" dirty="0" smtClean="0"/>
              <a:t> </a:t>
            </a:r>
            <a:r>
              <a:rPr lang="vi-VN" dirty="0" err="1" smtClean="0"/>
              <a:t>nghĩa</a:t>
            </a:r>
            <a:r>
              <a:rPr lang="vi-VN" dirty="0" smtClean="0"/>
              <a:t> </a:t>
            </a:r>
            <a:r>
              <a:rPr lang="vi-VN" dirty="0" err="1" smtClean="0"/>
              <a:t>tiến</a:t>
            </a:r>
            <a:r>
              <a:rPr lang="vi-VN" dirty="0" smtClean="0"/>
              <a:t> lên- </a:t>
            </a:r>
            <a:r>
              <a:rPr lang="vi-VN" dirty="0" err="1" smtClean="0"/>
              <a:t>có</a:t>
            </a:r>
            <a:r>
              <a:rPr lang="vi-VN" dirty="0" smtClean="0"/>
              <a:t> ý </a:t>
            </a:r>
            <a:r>
              <a:rPr lang="vi-VN" dirty="0" err="1" smtClean="0"/>
              <a:t>nghĩa</a:t>
            </a:r>
            <a:r>
              <a:rPr lang="vi-VN" dirty="0" smtClean="0"/>
              <a:t> </a:t>
            </a:r>
            <a:r>
              <a:rPr lang="vi-VN" dirty="0" err="1" smtClean="0"/>
              <a:t>sống</a:t>
            </a:r>
            <a:r>
              <a:rPr lang="vi-VN" dirty="0" smtClean="0"/>
              <a:t> </a:t>
            </a:r>
            <a:r>
              <a:rPr lang="vi-VN" dirty="0" err="1" smtClean="0"/>
              <a:t>còn</a:t>
            </a:r>
            <a:r>
              <a:rPr lang="vi-VN" dirty="0" smtClean="0"/>
              <a:t> </a:t>
            </a:r>
            <a:r>
              <a:rPr lang="vi-VN" dirty="0" err="1" smtClean="0"/>
              <a:t>đối</a:t>
            </a:r>
            <a:r>
              <a:rPr lang="vi-VN" dirty="0" smtClean="0"/>
              <a:t> </a:t>
            </a:r>
            <a:r>
              <a:rPr lang="vi-VN" dirty="0" err="1" smtClean="0"/>
              <a:t>với</a:t>
            </a:r>
            <a:r>
              <a:rPr lang="vi-VN" dirty="0" smtClean="0"/>
              <a:t> </a:t>
            </a:r>
            <a:r>
              <a:rPr lang="vi-VN" dirty="0" err="1" smtClean="0"/>
              <a:t>chủ</a:t>
            </a:r>
            <a:r>
              <a:rPr lang="vi-VN" dirty="0" smtClean="0"/>
              <a:t> </a:t>
            </a:r>
            <a:r>
              <a:rPr lang="vi-VN" dirty="0" err="1" smtClean="0"/>
              <a:t>nghĩa</a:t>
            </a:r>
            <a:r>
              <a:rPr lang="vi-VN" dirty="0" smtClean="0"/>
              <a:t> </a:t>
            </a:r>
            <a:r>
              <a:rPr lang="vi-VN" dirty="0" err="1" smtClean="0"/>
              <a:t>xã</a:t>
            </a:r>
            <a:r>
              <a:rPr lang="vi-VN" dirty="0" smtClean="0"/>
              <a:t> </a:t>
            </a:r>
            <a:r>
              <a:rPr lang="vi-VN" dirty="0" err="1" smtClean="0"/>
              <a:t>hội</a:t>
            </a:r>
            <a:r>
              <a:rPr lang="vi-VN" dirty="0" smtClean="0"/>
              <a:t> </a:t>
            </a:r>
            <a:r>
              <a:rPr lang="vi-VN" dirty="0" err="1" smtClean="0"/>
              <a:t>nước</a:t>
            </a:r>
            <a:r>
              <a:rPr lang="vi-VN" dirty="0" smtClean="0"/>
              <a:t> ta.</a:t>
            </a:r>
          </a:p>
          <a:p>
            <a:pPr marL="0" indent="0">
              <a:buNone/>
            </a:pPr>
            <a:r>
              <a:rPr lang="vi-VN" dirty="0" smtClean="0"/>
              <a:t> - Công </a:t>
            </a:r>
            <a:r>
              <a:rPr lang="vi-VN" dirty="0" err="1" smtClean="0"/>
              <a:t>cuộc</a:t>
            </a:r>
            <a:r>
              <a:rPr lang="vi-VN" dirty="0" smtClean="0"/>
              <a:t> </a:t>
            </a:r>
            <a:r>
              <a:rPr lang="vi-VN" dirty="0" err="1" smtClean="0"/>
              <a:t>đổi</a:t>
            </a:r>
            <a:r>
              <a:rPr lang="vi-VN" dirty="0" smtClean="0"/>
              <a:t> </a:t>
            </a:r>
            <a:r>
              <a:rPr lang="vi-VN" dirty="0" err="1" smtClean="0"/>
              <a:t>mới</a:t>
            </a:r>
            <a:r>
              <a:rPr lang="vi-VN" dirty="0" smtClean="0"/>
              <a:t> </a:t>
            </a:r>
            <a:r>
              <a:rPr lang="vi-VN" dirty="0" err="1" smtClean="0"/>
              <a:t>đất</a:t>
            </a:r>
            <a:r>
              <a:rPr lang="vi-VN" dirty="0" smtClean="0"/>
              <a:t> </a:t>
            </a:r>
            <a:r>
              <a:rPr lang="vi-VN" dirty="0" err="1" smtClean="0"/>
              <a:t>nước</a:t>
            </a:r>
            <a:r>
              <a:rPr lang="vi-VN" dirty="0" smtClean="0"/>
              <a:t> </a:t>
            </a:r>
            <a:r>
              <a:rPr lang="vi-VN" dirty="0" err="1" smtClean="0"/>
              <a:t>đã</a:t>
            </a:r>
            <a:r>
              <a:rPr lang="vi-VN" dirty="0" smtClean="0"/>
              <a:t> </a:t>
            </a:r>
            <a:r>
              <a:rPr lang="vi-VN" dirty="0" err="1" smtClean="0"/>
              <a:t>và</a:t>
            </a:r>
            <a:r>
              <a:rPr lang="vi-VN" dirty="0" smtClean="0"/>
              <a:t> đang </a:t>
            </a:r>
            <a:r>
              <a:rPr lang="vi-VN" dirty="0" err="1" smtClean="0"/>
              <a:t>giành</a:t>
            </a:r>
            <a:r>
              <a:rPr lang="vi-VN" dirty="0" smtClean="0"/>
              <a:t> </a:t>
            </a:r>
            <a:r>
              <a:rPr lang="vi-VN" dirty="0" err="1" smtClean="0"/>
              <a:t>được</a:t>
            </a:r>
            <a:r>
              <a:rPr lang="vi-VN" dirty="0" smtClean="0"/>
              <a:t> </a:t>
            </a:r>
            <a:r>
              <a:rPr lang="vi-VN" dirty="0" err="1" smtClean="0"/>
              <a:t>thắng</a:t>
            </a:r>
            <a:r>
              <a:rPr lang="vi-VN" dirty="0" smtClean="0"/>
              <a:t> </a:t>
            </a:r>
            <a:r>
              <a:rPr lang="vi-VN" dirty="0" err="1" smtClean="0"/>
              <a:t>lợi</a:t>
            </a:r>
            <a:r>
              <a:rPr lang="vi-VN" dirty="0" smtClean="0"/>
              <a:t>, đưa </a:t>
            </a:r>
            <a:r>
              <a:rPr lang="vi-VN" dirty="0" err="1" smtClean="0"/>
              <a:t>nước</a:t>
            </a:r>
            <a:r>
              <a:rPr lang="vi-VN" dirty="0" smtClean="0"/>
              <a:t> ta đi lên </a:t>
            </a:r>
            <a:r>
              <a:rPr lang="vi-VN" dirty="0" err="1" smtClean="0"/>
              <a:t>chủ</a:t>
            </a:r>
            <a:r>
              <a:rPr lang="vi-VN" dirty="0" smtClean="0"/>
              <a:t> </a:t>
            </a:r>
            <a:r>
              <a:rPr lang="vi-VN" dirty="0" err="1" smtClean="0"/>
              <a:t>nghĩa</a:t>
            </a:r>
            <a:r>
              <a:rPr lang="vi-VN" dirty="0" smtClean="0"/>
              <a:t> </a:t>
            </a:r>
            <a:r>
              <a:rPr lang="vi-VN" dirty="0" err="1" smtClean="0"/>
              <a:t>xã</a:t>
            </a:r>
            <a:r>
              <a:rPr lang="vi-VN" dirty="0" smtClean="0"/>
              <a:t> </a:t>
            </a:r>
            <a:r>
              <a:rPr lang="vi-VN" dirty="0" err="1" smtClean="0"/>
              <a:t>hội</a:t>
            </a:r>
            <a:r>
              <a:rPr lang="vi-VN" dirty="0" smtClean="0"/>
              <a:t>, </a:t>
            </a:r>
            <a:r>
              <a:rPr lang="vi-VN" dirty="0" err="1" smtClean="0"/>
              <a:t>khẳng</a:t>
            </a:r>
            <a:r>
              <a:rPr lang="vi-VN" dirty="0" smtClean="0"/>
              <a:t> </a:t>
            </a:r>
            <a:r>
              <a:rPr lang="vi-VN" dirty="0" err="1" smtClean="0"/>
              <a:t>định</a:t>
            </a:r>
            <a:r>
              <a:rPr lang="vi-VN" dirty="0" smtClean="0"/>
              <a:t> </a:t>
            </a:r>
            <a:r>
              <a:rPr lang="vi-VN" dirty="0" err="1" smtClean="0"/>
              <a:t>đường</a:t>
            </a:r>
            <a:r>
              <a:rPr lang="vi-VN" dirty="0" smtClean="0"/>
              <a:t> </a:t>
            </a:r>
            <a:r>
              <a:rPr lang="vi-VN" dirty="0" err="1" smtClean="0"/>
              <a:t>lối</a:t>
            </a:r>
            <a:r>
              <a:rPr lang="vi-VN" dirty="0" smtClean="0"/>
              <a:t> </a:t>
            </a:r>
            <a:r>
              <a:rPr lang="vi-VN" dirty="0" err="1" smtClean="0"/>
              <a:t>đổi</a:t>
            </a:r>
            <a:r>
              <a:rPr lang="vi-VN" dirty="0" smtClean="0"/>
              <a:t> </a:t>
            </a:r>
            <a:r>
              <a:rPr lang="vi-VN" dirty="0" err="1" smtClean="0"/>
              <a:t>mới</a:t>
            </a:r>
            <a:r>
              <a:rPr lang="vi-VN" dirty="0" smtClean="0"/>
              <a:t> </a:t>
            </a:r>
            <a:r>
              <a:rPr lang="vi-VN" dirty="0" err="1" smtClean="0"/>
              <a:t>của</a:t>
            </a:r>
            <a:r>
              <a:rPr lang="vi-VN" dirty="0" smtClean="0"/>
              <a:t> </a:t>
            </a:r>
            <a:r>
              <a:rPr lang="vi-VN" dirty="0" err="1" smtClean="0"/>
              <a:t>Đảng</a:t>
            </a:r>
            <a:r>
              <a:rPr lang="vi-VN" dirty="0" smtClean="0"/>
              <a:t> </a:t>
            </a:r>
            <a:r>
              <a:rPr lang="vi-VN" dirty="0" err="1" smtClean="0"/>
              <a:t>là</a:t>
            </a:r>
            <a:r>
              <a:rPr lang="vi-VN" dirty="0" smtClean="0"/>
              <a:t> </a:t>
            </a:r>
            <a:r>
              <a:rPr lang="vi-VN" dirty="0" err="1" smtClean="0"/>
              <a:t>đúng</a:t>
            </a:r>
            <a:r>
              <a:rPr lang="vi-VN" dirty="0" smtClean="0"/>
              <a:t>, </a:t>
            </a:r>
            <a:r>
              <a:rPr lang="vi-VN" dirty="0" err="1" smtClean="0"/>
              <a:t>bước</a:t>
            </a:r>
            <a:r>
              <a:rPr lang="vi-VN" dirty="0" smtClean="0"/>
              <a:t> đi </a:t>
            </a:r>
            <a:r>
              <a:rPr lang="vi-VN" dirty="0" err="1" smtClean="0"/>
              <a:t>của</a:t>
            </a:r>
            <a:r>
              <a:rPr lang="vi-VN" dirty="0" smtClean="0"/>
              <a:t> công </a:t>
            </a:r>
            <a:r>
              <a:rPr lang="vi-VN" dirty="0" err="1" smtClean="0"/>
              <a:t>cuộc</a:t>
            </a:r>
            <a:r>
              <a:rPr lang="vi-VN" dirty="0" smtClean="0"/>
              <a:t> </a:t>
            </a:r>
            <a:r>
              <a:rPr lang="vi-VN" dirty="0" err="1" smtClean="0"/>
              <a:t>đổi</a:t>
            </a:r>
            <a:r>
              <a:rPr lang="vi-VN" dirty="0" smtClean="0"/>
              <a:t> </a:t>
            </a:r>
            <a:r>
              <a:rPr lang="vi-VN" dirty="0" err="1" smtClean="0"/>
              <a:t>mới</a:t>
            </a:r>
            <a:r>
              <a:rPr lang="vi-VN" dirty="0" smtClean="0"/>
              <a:t> </a:t>
            </a:r>
            <a:r>
              <a:rPr lang="vi-VN" dirty="0" err="1" smtClean="0"/>
              <a:t>là</a:t>
            </a:r>
            <a:r>
              <a:rPr lang="vi-VN" dirty="0" smtClean="0"/>
              <a:t> </a:t>
            </a:r>
            <a:r>
              <a:rPr lang="vi-VN" dirty="0" err="1" smtClean="0"/>
              <a:t>phù</a:t>
            </a:r>
            <a:r>
              <a:rPr lang="vi-VN" dirty="0" smtClean="0"/>
              <a:t> </a:t>
            </a:r>
            <a:r>
              <a:rPr lang="vi-VN" dirty="0" err="1" smtClean="0"/>
              <a:t>hợp</a:t>
            </a:r>
            <a:r>
              <a:rPr lang="vi-VN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Âm thanh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5"/>
    </mc:Choice>
    <mc:Fallback xmlns="">
      <p:transition spd="slow" advTm="3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85826"/>
            <a:ext cx="8229600" cy="5240655"/>
          </a:xfrm>
        </p:spPr>
        <p:txBody>
          <a:bodyPr/>
          <a:lstStyle/>
          <a:p>
            <a:pPr marL="0" indent="0">
              <a:buNone/>
            </a:pPr>
            <a:r>
              <a:rPr lang="vi-VN" dirty="0" smtClean="0"/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vi-VN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 smtClean="0"/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u="sng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vi-VN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u="sng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vi-VN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11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0"/>
    </mc:Choice>
    <mc:Fallback xmlns="">
      <p:transition spd="slow" advTm="3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>
          <a:xfrm>
            <a:off x="2495550" y="549275"/>
            <a:ext cx="6985000" cy="1143000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  CÁM ƠN CÁC EM HỌC SINH </a:t>
            </a:r>
            <a:r>
              <a:rPr lang="vi-VN" sz="3200" b="1" dirty="0">
                <a:solidFill>
                  <a:srgbClr val="FF0000"/>
                </a:solidFill>
              </a:rPr>
              <a:t/>
            </a:r>
            <a:br>
              <a:rPr lang="vi-VN" sz="3200" b="1" dirty="0">
                <a:solidFill>
                  <a:srgbClr val="FF0000"/>
                </a:solidFill>
              </a:rPr>
            </a:br>
            <a:r>
              <a:rPr lang="vi-VN" sz="3200" b="1" dirty="0">
                <a:solidFill>
                  <a:srgbClr val="FF0000"/>
                </a:solidFill>
              </a:rPr>
              <a:t>ĐÃ CHÚ Ý LẮNG NGHE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5538" name="Picture 4" descr="ho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825" y="2060575"/>
            <a:ext cx="8642350" cy="443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Picture 6" descr="724608s7aonrbep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333375"/>
            <a:ext cx="1116012" cy="151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0" name="Picture 6" descr="724608s7aonrbep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1"/>
            <a:ext cx="1116013" cy="191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3"/>
    </mc:Choice>
    <mc:Fallback xmlns=""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753763" y="555626"/>
            <a:ext cx="8918558" cy="5499735"/>
          </a:xfrm>
          <a:extLst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SỞ GIÁO DỤC VÀ ĐÀO TẠO TPHCM</a:t>
            </a:r>
            <a:r>
              <a:rPr lang="en-US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THPT BÌNH HƯNG HÒA</a:t>
            </a:r>
            <a:b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1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sz="1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1800" b="1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ÁN LỊCH SỬ 12</a:t>
            </a:r>
            <a:r>
              <a:rPr lang="vi-VN" sz="1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sz="1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4000" b="1" i="1" noProof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Chương </a:t>
            </a:r>
            <a:r>
              <a:rPr lang="en-US" altLang="zh-CN" sz="4000" b="1" i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V:</a:t>
            </a:r>
            <a:r>
              <a:rPr lang="en-US" altLang="zh-CN" sz="40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40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4000" b="1" i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 NAM TỪ 1975 ĐẾN NĂM 2000. </a:t>
            </a:r>
            <a:r>
              <a:rPr lang="en-US" altLang="zh-CN" sz="40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40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</a:t>
            </a:r>
            <a:r>
              <a:rPr lang="en-US" sz="40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24:</a:t>
            </a:r>
            <a:r>
              <a:rPr lang="en-US" altLang="zh-CN" sz="4000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noProof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 </a:t>
            </a:r>
            <a:r>
              <a:rPr lang="en-US" altLang="zh-CN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NAM TRONG NĂM ĐẦU SAU THẮNG LỢI CỦA CUỘC KHÁNG CHIẾN CHỐNG </a:t>
            </a:r>
            <a:r>
              <a:rPr lang="en-US" altLang="zh-CN" noProof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MĨ</a:t>
            </a:r>
            <a:r>
              <a:rPr lang="en-US" altLang="zh-CN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CỨU NƯỚC NĂM </a:t>
            </a:r>
            <a:r>
              <a:rPr lang="en-US" altLang="zh-CN" noProof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1975</a:t>
            </a:r>
            <a:r>
              <a:rPr lang="vi-VN" altLang="zh-CN" sz="4000" noProof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altLang="zh-CN" sz="4000" noProof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zh-CN" sz="4000" noProof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</a:t>
            </a:r>
            <a:r>
              <a:rPr lang="vi-VN" altLang="zh-CN" sz="2000" noProof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GV: NGUYỄN THỊ NGỌC CẦM</a:t>
            </a:r>
            <a:r>
              <a:rPr lang="en-US" altLang="zh-CN" sz="2000" noProof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b="1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724608s7aonrbep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0"/>
            <a:ext cx="227012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2"/>
    </mc:Choice>
    <mc:Fallback xmlns="">
      <p:transition spd="slow" advTm="1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ội dung 4"/>
          <p:cNvSpPr>
            <a:spLocks noGrp="1"/>
          </p:cNvSpPr>
          <p:nvPr>
            <p:ph idx="1"/>
          </p:nvPr>
        </p:nvSpPr>
        <p:spPr>
          <a:xfrm>
            <a:off x="677334" y="939114"/>
            <a:ext cx="8596668" cy="516403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Hình chữ nhật 5"/>
          <p:cNvSpPr/>
          <p:nvPr/>
        </p:nvSpPr>
        <p:spPr>
          <a:xfrm>
            <a:off x="3385751" y="1248032"/>
            <a:ext cx="2570206" cy="766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C00000"/>
                </a:solidFill>
              </a:rPr>
              <a:t>NỘI DUNG BÀI HỌC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Cuộn Dọc 9"/>
          <p:cNvSpPr/>
          <p:nvPr/>
        </p:nvSpPr>
        <p:spPr>
          <a:xfrm>
            <a:off x="2658991" y="2384853"/>
            <a:ext cx="1863582" cy="345989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II. KHẮC PHỤC HẬU QUẢ CHIẾN TRANH, KHÔI PHỤC VÀ PHÁT TRIỂN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KINH TẾ XÃ HỘI Ở 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2 MIỀN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uộn Dọc 10"/>
          <p:cNvSpPr/>
          <p:nvPr/>
        </p:nvSpPr>
        <p:spPr>
          <a:xfrm>
            <a:off x="4522573" y="2384853"/>
            <a:ext cx="2038865" cy="345989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C00000"/>
                </a:solidFill>
              </a:rPr>
              <a:t>III. HOÀN THÀNH THỐNG NHẤT ĐẤT NƯỚC VỀ MẶT NHÀ NƯỚC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Cuộn Dọc 11"/>
          <p:cNvSpPr/>
          <p:nvPr/>
        </p:nvSpPr>
        <p:spPr>
          <a:xfrm>
            <a:off x="827903" y="2384853"/>
            <a:ext cx="1680519" cy="345989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dirty="0" smtClean="0">
                <a:ea typeface="SimSun" panose="02010600030101010101" pitchFamily="2" charset="-122"/>
              </a:rPr>
              <a:t>	</a:t>
            </a:r>
            <a:r>
              <a:rPr lang="vi-VN" altLang="zh-CN" dirty="0" smtClean="0">
                <a:solidFill>
                  <a:schemeClr val="tx1"/>
                </a:solidFill>
                <a:ea typeface="SimSun" panose="02010600030101010101" pitchFamily="2" charset="-122"/>
              </a:rPr>
              <a:t>I. </a:t>
            </a:r>
            <a:r>
              <a:rPr lang="en-US" altLang="zh-CN" dirty="0" smtClean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ea typeface="SimSun" panose="02010600030101010101" pitchFamily="2" charset="-122"/>
              </a:rPr>
              <a:t>TÌNH HÌNH HAI MIỀN NAM-BẮC SAU NĂM 1975 (</a:t>
            </a:r>
            <a:r>
              <a:rPr lang="en-US" altLang="zh-CN" dirty="0" err="1">
                <a:solidFill>
                  <a:schemeClr val="tx1"/>
                </a:solidFill>
                <a:ea typeface="SimSun" panose="02010600030101010101" pitchFamily="2" charset="-122"/>
              </a:rPr>
              <a:t>giảm</a:t>
            </a:r>
            <a:r>
              <a:rPr lang="en-US" altLang="zh-CN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ea typeface="SimSun" panose="02010600030101010101" pitchFamily="2" charset="-122"/>
              </a:rPr>
              <a:t>tải</a:t>
            </a:r>
            <a:r>
              <a:rPr lang="en-US" altLang="zh-CN" dirty="0"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13" name="Hình chữ nhật 12"/>
          <p:cNvSpPr/>
          <p:nvPr/>
        </p:nvSpPr>
        <p:spPr>
          <a:xfrm>
            <a:off x="7105135" y="2916195"/>
            <a:ext cx="2168867" cy="1210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HOÀN THÀNH THỐNG NHẤT ĐẤT NƯỚC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7105135" y="4127156"/>
            <a:ext cx="2168867" cy="1136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2">
                    <a:lumMod val="10000"/>
                  </a:schemeClr>
                </a:solidFill>
              </a:rPr>
              <a:t>Ý NGHĨA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Mũi tên Phải 14"/>
          <p:cNvSpPr/>
          <p:nvPr/>
        </p:nvSpPr>
        <p:spPr>
          <a:xfrm>
            <a:off x="6363730" y="4127155"/>
            <a:ext cx="741405" cy="234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Âm thanh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1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0"/>
    </mc:Choice>
    <mc:Fallback xmlns="">
      <p:transition spd="slow" advTm="23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Content Placeholder 2"/>
          <p:cNvSpPr>
            <a:spLocks noGrp="1"/>
          </p:cNvSpPr>
          <p:nvPr>
            <p:ph idx="1"/>
          </p:nvPr>
        </p:nvSpPr>
        <p:spPr>
          <a:xfrm>
            <a:off x="790832" y="860426"/>
            <a:ext cx="9419968" cy="52673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III. HOÀN THÀNH THỐNG NHẤT ĐẤT NƯỚC VỀ MẶT NHÀ NƯỚC (1975 – 1976)</a:t>
            </a:r>
          </a:p>
          <a:p>
            <a:pPr marL="0" indent="0"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vi-V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vi-VN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defRPr/>
            </a:pPr>
            <a:endParaRPr lang="en-US" altLang="zh-CN" sz="2800" dirty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0" indent="0">
              <a:defRPr/>
            </a:pPr>
            <a:endParaRPr lang="en-US" altLang="zh-CN" sz="2800" dirty="0">
              <a:ea typeface="SimSun" panose="02010600030101010101" pitchFamily="2" charset="-122"/>
            </a:endParaRP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7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3"/>
    </mc:Choice>
    <mc:Fallback xmlns="">
      <p:transition spd="slow" advTm="1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39913" y="2863851"/>
            <a:ext cx="3048000" cy="1370013"/>
            <a:chOff x="315686" y="2863466"/>
            <a:chExt cx="3048000" cy="1369948"/>
          </a:xfrm>
        </p:grpSpPr>
        <p:sp>
          <p:nvSpPr>
            <p:cNvPr id="18444" name="Rounded Rectangle 2"/>
            <p:cNvSpPr>
              <a:spLocks noChangeArrowheads="1"/>
            </p:cNvSpPr>
            <p:nvPr/>
          </p:nvSpPr>
          <p:spPr bwMode="auto">
            <a:xfrm>
              <a:off x="315686" y="3314013"/>
              <a:ext cx="3048000" cy="91940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4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phủ</a:t>
              </a:r>
              <a:r>
                <a:rPr lang="en-US" altLang="en-US" sz="24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24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 Nam </a:t>
              </a: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24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chủ</a:t>
              </a:r>
              <a:r>
                <a:rPr lang="en-US" altLang="en-US" sz="24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cộng</a:t>
              </a:r>
              <a:r>
                <a:rPr lang="en-US" altLang="en-US" sz="24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hoà</a:t>
              </a:r>
              <a:endParaRPr lang="en-US" altLang="en-US" sz="2400" dirty="0">
                <a:solidFill>
                  <a:srgbClr val="3333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" name="Round Same Side Corner Rectangle 3"/>
            <p:cNvSpPr/>
            <p:nvPr/>
          </p:nvSpPr>
          <p:spPr bwMode="auto">
            <a:xfrm>
              <a:off x="857023" y="2863466"/>
              <a:ext cx="1676400" cy="419080"/>
            </a:xfrm>
            <a:prstGeom prst="round2SameRect">
              <a:avLst/>
            </a:prstGeom>
            <a:solidFill>
              <a:srgbClr val="FFFF00"/>
            </a:soli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x-none" sz="2000" b="1" noProof="1">
                  <a:effectLst>
                    <a:outerShdw blurRad="38100" dist="38100" dir="2700000">
                      <a:srgbClr val="C0C0C0"/>
                    </a:outerShdw>
                  </a:effectLst>
                </a:rPr>
                <a:t>MIỀN BẮC</a:t>
              </a:r>
            </a:p>
          </p:txBody>
        </p:sp>
        <p:pic>
          <p:nvPicPr>
            <p:cNvPr id="18446" name="Picture 40" descr="180px-Flag_of_North_Vietnam_1945-19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258" y="2877980"/>
              <a:ext cx="690927" cy="436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884364" y="4641851"/>
            <a:ext cx="3087687" cy="1755775"/>
            <a:chOff x="360362" y="4669760"/>
            <a:chExt cx="3087689" cy="1754906"/>
          </a:xfrm>
        </p:grpSpPr>
        <p:sp>
          <p:nvSpPr>
            <p:cNvPr id="16" name="Round Same Side Corner Rectangle 15"/>
            <p:cNvSpPr/>
            <p:nvPr/>
          </p:nvSpPr>
          <p:spPr bwMode="auto">
            <a:xfrm>
              <a:off x="914399" y="4669760"/>
              <a:ext cx="1676401" cy="419249"/>
            </a:xfrm>
            <a:prstGeom prst="round2SameRect">
              <a:avLst/>
            </a:prstGeom>
            <a:solidFill>
              <a:srgbClr val="FFFF00"/>
            </a:soli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x-none" sz="2000" b="1" noProof="1">
                  <a:effectLst>
                    <a:outerShdw blurRad="38100" dist="38100" dir="2700000">
                      <a:srgbClr val="C0C0C0"/>
                    </a:outerShdw>
                  </a:effectLst>
                </a:rPr>
                <a:t>MIỀN NAM</a:t>
              </a:r>
            </a:p>
          </p:txBody>
        </p:sp>
        <p:sp>
          <p:nvSpPr>
            <p:cNvPr id="18442" name="Rounded Rectangle 16"/>
            <p:cNvSpPr>
              <a:spLocks noChangeArrowheads="1"/>
            </p:cNvSpPr>
            <p:nvPr/>
          </p:nvSpPr>
          <p:spPr bwMode="auto">
            <a:xfrm>
              <a:off x="360362" y="5096760"/>
              <a:ext cx="3087689" cy="132790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Chính phủ CM lâm thời cộng hòa miền Nam Việt Nam</a:t>
              </a:r>
              <a:endParaRPr lang="en-US" altLang="en-US" sz="2400">
                <a:solidFill>
                  <a:srgbClr val="3333CC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443" name="Picture 43" descr="180px-FNL_Fla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057" y="4669760"/>
              <a:ext cx="765629" cy="476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Striped Right Arrow 10"/>
          <p:cNvSpPr/>
          <p:nvPr/>
        </p:nvSpPr>
        <p:spPr bwMode="auto">
          <a:xfrm>
            <a:off x="4887914" y="3871914"/>
            <a:ext cx="1260475" cy="733663"/>
          </a:xfrm>
          <a:prstGeom prst="stripedRightArrow">
            <a:avLst/>
          </a:prstGeom>
          <a:solidFill>
            <a:srgbClr val="0070C0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6325" y="3059113"/>
            <a:ext cx="2286000" cy="28622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3333CC"/>
                </a:solidFill>
              </a:rPr>
              <a:t>Thống nhất đất nước về mặt nhà nước</a:t>
            </a:r>
          </a:p>
        </p:txBody>
      </p:sp>
      <p:pic>
        <p:nvPicPr>
          <p:cNvPr id="28" name="Picture 40" descr="180px-Flag_of_North_Vietnam_1945-19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963988"/>
            <a:ext cx="12636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2"/>
          <p:cNvSpPr txBox="1">
            <a:spLocks noChangeArrowheads="1"/>
          </p:cNvSpPr>
          <p:nvPr/>
        </p:nvSpPr>
        <p:spPr bwMode="auto">
          <a:xfrm>
            <a:off x="2109788" y="260350"/>
            <a:ext cx="807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4572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3600" b="1" dirty="0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8440" name="Rectangle 17"/>
          <p:cNvSpPr>
            <a:spLocks noChangeArrowheads="1"/>
          </p:cNvSpPr>
          <p:nvPr/>
        </p:nvSpPr>
        <p:spPr bwMode="auto">
          <a:xfrm>
            <a:off x="1519881" y="922338"/>
            <a:ext cx="9144944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vi-VN" altLang="en-US" sz="2800" b="1" dirty="0" smtClean="0"/>
              <a:t>Sau 1975, </a:t>
            </a:r>
            <a:r>
              <a:rPr lang="sv-SE" altLang="en-US" sz="2800" b="1" dirty="0" smtClean="0"/>
              <a:t>Lãnh </a:t>
            </a:r>
            <a:r>
              <a:rPr lang="sv-SE" altLang="en-US" sz="2800" b="1" dirty="0"/>
              <a:t>thổ đã thống nhất, nhưng ở mỗi miền Nam- Bắc vẫn tồn tại hình thức tổ chức nhà nước </a:t>
            </a:r>
            <a:r>
              <a:rPr lang="en-US" altLang="en-US" sz="2800" b="1" dirty="0" err="1"/>
              <a:t>khác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.</a:t>
            </a:r>
            <a:endParaRPr lang="en-US" altLang="zh-CN" sz="2800" b="1" dirty="0">
              <a:ea typeface="SimSun" panose="02010600030101010101" pitchFamily="2" charset="-122"/>
            </a:endParaRPr>
          </a:p>
        </p:txBody>
      </p:sp>
      <p:pic>
        <p:nvPicPr>
          <p:cNvPr id="29" name="Âm thanh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952632"/>
      </p:ext>
    </p:extLst>
  </p:cSld>
  <p:clrMapOvr>
    <a:masterClrMapping/>
  </p:clrMapOvr>
  <p:transition advTm="37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Content Placeholder 2"/>
          <p:cNvSpPr>
            <a:spLocks noGrp="1"/>
          </p:cNvSpPr>
          <p:nvPr>
            <p:ph idx="1"/>
          </p:nvPr>
        </p:nvSpPr>
        <p:spPr>
          <a:xfrm>
            <a:off x="1000897" y="860426"/>
            <a:ext cx="9209903" cy="52673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nguyện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vọng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phù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“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VN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VN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</a:p>
          <a:p>
            <a:pPr marL="0" indent="0">
              <a:defRPr/>
            </a:pP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nghị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Ban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chấp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trung ương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Đảng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24 (9/1975)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nhiệm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vụ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vi-VN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>
              <a:defRPr/>
            </a:pPr>
            <a:endParaRPr lang="en-US" altLang="zh-CN" sz="2800" dirty="0">
              <a:ea typeface="SimSun" panose="02010600030101010101" pitchFamily="2" charset="-122"/>
            </a:endParaRPr>
          </a:p>
        </p:txBody>
      </p:sp>
      <p:pic>
        <p:nvPicPr>
          <p:cNvPr id="7" name="Âm thanh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0"/>
    </mc:Choice>
    <mc:Fallback xmlns="">
      <p:transition spd="slow" advTm="3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20130" y="733425"/>
            <a:ext cx="10330248" cy="6124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vi-VN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IẾN TRÌNH THỰC HIỆN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15/11 – 21/11/1975,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sài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Gòn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vi-VN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nghị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Hiệp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Nam</a:t>
            </a:r>
            <a:endParaRPr lang="vi-VN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vi-VN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25/4/1976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tuyển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cử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bầu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vi-VN" altLang="zh-CN" sz="28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endParaRPr lang="en-US" altLang="zh-C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</a:t>
            </a:r>
            <a:endParaRPr lang="en-US" altLang="zh-C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81" y="345990"/>
            <a:ext cx="4707923" cy="479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Hình chữ nhật 40"/>
          <p:cNvSpPr/>
          <p:nvPr/>
        </p:nvSpPr>
        <p:spPr>
          <a:xfrm>
            <a:off x="7006280" y="5461686"/>
            <a:ext cx="4707923" cy="570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NHÂN DÂN HÀ NỘI BỎ PHIẾU BẦU CỬ</a:t>
            </a:r>
            <a:endParaRPr lang="en-US" dirty="0"/>
          </a:p>
        </p:txBody>
      </p:sp>
      <p:pic>
        <p:nvPicPr>
          <p:cNvPr id="7" name="Âm than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4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5"/>
    </mc:Choice>
    <mc:Fallback xmlns="">
      <p:transition spd="slow" advTm="6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8" y="393700"/>
            <a:ext cx="6264876" cy="480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70703" y="5474043"/>
            <a:ext cx="4683211" cy="55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Nhân dân TPHCM, Tây Nguyên </a:t>
            </a:r>
            <a:r>
              <a:rPr lang="vi-VN" dirty="0" err="1" smtClean="0"/>
              <a:t>bỏ</a:t>
            </a:r>
            <a:r>
              <a:rPr lang="vi-VN" dirty="0" smtClean="0"/>
              <a:t> </a:t>
            </a:r>
            <a:r>
              <a:rPr lang="vi-VN" dirty="0" err="1" smtClean="0"/>
              <a:t>phiếu</a:t>
            </a:r>
            <a:r>
              <a:rPr lang="vi-VN" dirty="0" smtClean="0"/>
              <a:t> </a:t>
            </a:r>
            <a:r>
              <a:rPr lang="vi-VN" dirty="0" err="1" smtClean="0"/>
              <a:t>bầu</a:t>
            </a:r>
            <a:r>
              <a:rPr lang="vi-VN" dirty="0" smtClean="0"/>
              <a:t> </a:t>
            </a:r>
            <a:r>
              <a:rPr lang="vi-VN" dirty="0" err="1" smtClean="0"/>
              <a:t>cử</a:t>
            </a:r>
            <a:endParaRPr lang="en-US" dirty="0"/>
          </a:p>
        </p:txBody>
      </p:sp>
      <p:pic>
        <p:nvPicPr>
          <p:cNvPr id="6" name="Picture 3" descr="Hình ảnh có li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58" y="393700"/>
            <a:ext cx="4967416" cy="480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7290486" y="5474043"/>
            <a:ext cx="4076014" cy="55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Nhân dân </a:t>
            </a:r>
            <a:r>
              <a:rPr lang="vi-VN" dirty="0" err="1" smtClean="0"/>
              <a:t>Huế</a:t>
            </a:r>
            <a:r>
              <a:rPr lang="vi-VN" dirty="0" smtClean="0"/>
              <a:t> </a:t>
            </a:r>
            <a:r>
              <a:rPr lang="vi-VN" dirty="0" err="1" smtClean="0"/>
              <a:t>bỏ</a:t>
            </a:r>
            <a:r>
              <a:rPr lang="vi-VN" dirty="0" smtClean="0"/>
              <a:t> </a:t>
            </a:r>
            <a:r>
              <a:rPr lang="vi-VN" dirty="0" err="1" smtClean="0"/>
              <a:t>phiếu</a:t>
            </a:r>
            <a:r>
              <a:rPr lang="vi-VN" dirty="0" smtClean="0"/>
              <a:t> </a:t>
            </a:r>
            <a:r>
              <a:rPr lang="vi-VN" dirty="0" err="1" smtClean="0"/>
              <a:t>bầu</a:t>
            </a:r>
            <a:r>
              <a:rPr lang="vi-VN" dirty="0" smtClean="0"/>
              <a:t> </a:t>
            </a:r>
            <a:r>
              <a:rPr lang="vi-VN" dirty="0" err="1" smtClean="0"/>
              <a:t>cử</a:t>
            </a:r>
            <a:endParaRPr lang="en-US" dirty="0"/>
          </a:p>
        </p:txBody>
      </p:sp>
      <p:pic>
        <p:nvPicPr>
          <p:cNvPr id="11" name="Âm thanh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970394"/>
      </p:ext>
    </p:extLst>
  </p:cSld>
  <p:clrMapOvr>
    <a:masterClrMapping/>
  </p:clrMapOvr>
  <p:transition spd="slow" advTm="57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.5|2.6|5.5|1.5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|3.4|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6.6|5.6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9|8.5|0.4|0.7|6.4|0.7|2.6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1|2.3|14.7|0.7|10.6|0.6|10.8|9.3|1.3|4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4|0.6|13.4|0.7|8.4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4.1|3.6|11.2|2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.7|15.8|4.1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0.4|0.4|38.5|2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8.2|2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.5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6|0.4|2.3|5.9|2.1|2.3|0.6|2.5|2.4|1.6|0.6|2.1|0.9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409</TotalTime>
  <Words>1529</Words>
  <Application>Microsoft Office PowerPoint</Application>
  <PresentationFormat>Widescreen</PresentationFormat>
  <Paragraphs>278</Paragraphs>
  <Slides>28</Slides>
  <Notes>6</Notes>
  <HiddenSlides>0</HiddenSlides>
  <MMClips>28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SimSun</vt:lpstr>
      <vt:lpstr>Arial</vt:lpstr>
      <vt:lpstr>Calibri</vt:lpstr>
      <vt:lpstr>方正姚体</vt:lpstr>
      <vt:lpstr>华文新魏</vt:lpstr>
      <vt:lpstr>Tahoma</vt:lpstr>
      <vt:lpstr>Times New Roman</vt:lpstr>
      <vt:lpstr>Trebuchet MS</vt:lpstr>
      <vt:lpstr>Wingdings 3</vt:lpstr>
      <vt:lpstr>等线</vt:lpstr>
      <vt:lpstr>Facet</vt:lpstr>
      <vt:lpstr>PowerPoint Presentation</vt:lpstr>
      <vt:lpstr>PowerPoint Presentation</vt:lpstr>
      <vt:lpstr>SỞ GIÁO DỤC VÀ ĐÀO TẠO TPHCM  TRƯỜNG THPT BÌNH HƯNG HÒA    GIÁO ÁN LỊCH SỬ 12 Chương V: VIỆT NAM TỪ 1975 ĐẾN NĂM 2000.  Bài 24: VIỆT NAM TRONG NĂM ĐẦU SAU THẮNG LỢI CỦA CUỘC KHÁNG CHIẾN CHỐNG MĨ, CỨU NƯỚC NĂM 1975                              GV: NGUYỄN THỊ NGỌC CẦM.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CÁM ƠN CÁC EM HỌC SINH  ĐÃ CHÚ Ý LẮNG NGHE!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Windows User</dc:creator>
  <cp:lastModifiedBy>giam đốc</cp:lastModifiedBy>
  <cp:revision>46</cp:revision>
  <dcterms:created xsi:type="dcterms:W3CDTF">2020-04-10T14:30:32Z</dcterms:created>
  <dcterms:modified xsi:type="dcterms:W3CDTF">2020-04-13T06:06:52Z</dcterms:modified>
</cp:coreProperties>
</file>